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2"/>
    <p:sldMasterId id="2147483673" r:id="rId3"/>
  </p:sldMasterIdLst>
  <p:notesMasterIdLst>
    <p:notesMasterId r:id="rId67"/>
  </p:notesMasterIdLst>
  <p:sldIdLst>
    <p:sldId id="304" r:id="rId4"/>
    <p:sldId id="299" r:id="rId5"/>
    <p:sldId id="266" r:id="rId6"/>
    <p:sldId id="307" r:id="rId7"/>
    <p:sldId id="278" r:id="rId8"/>
    <p:sldId id="283" r:id="rId9"/>
    <p:sldId id="300" r:id="rId10"/>
    <p:sldId id="287" r:id="rId11"/>
    <p:sldId id="306" r:id="rId12"/>
    <p:sldId id="308" r:id="rId13"/>
    <p:sldId id="282" r:id="rId14"/>
    <p:sldId id="291" r:id="rId15"/>
    <p:sldId id="301" r:id="rId16"/>
    <p:sldId id="292" r:id="rId17"/>
    <p:sldId id="302" r:id="rId18"/>
    <p:sldId id="281" r:id="rId19"/>
    <p:sldId id="293" r:id="rId20"/>
    <p:sldId id="284" r:id="rId21"/>
    <p:sldId id="286" r:id="rId22"/>
    <p:sldId id="294" r:id="rId23"/>
    <p:sldId id="295" r:id="rId24"/>
    <p:sldId id="303" r:id="rId25"/>
    <p:sldId id="309" r:id="rId26"/>
    <p:sldId id="310" r:id="rId27"/>
    <p:sldId id="311" r:id="rId28"/>
    <p:sldId id="312" r:id="rId29"/>
    <p:sldId id="313" r:id="rId30"/>
    <p:sldId id="314" r:id="rId31"/>
    <p:sldId id="316" r:id="rId32"/>
    <p:sldId id="317" r:id="rId33"/>
    <p:sldId id="318" r:id="rId34"/>
    <p:sldId id="319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47" r:id="rId62"/>
    <p:sldId id="348" r:id="rId63"/>
    <p:sldId id="349" r:id="rId64"/>
    <p:sldId id="351" r:id="rId65"/>
    <p:sldId id="352" r:id="rId66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B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29" autoAdjust="0"/>
    <p:restoredTop sz="96327" autoAdjust="0"/>
  </p:normalViewPr>
  <p:slideViewPr>
    <p:cSldViewPr snapToGrid="0" snapToObjects="1">
      <p:cViewPr varScale="1">
        <p:scale>
          <a:sx n="89" d="100"/>
          <a:sy n="89" d="100"/>
        </p:scale>
        <p:origin x="1757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57544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102c3b18889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3" name="Google Shape;163;g102c3b18889_0_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1688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5D041E-84A7-4B38-B6B5-8A89685FE4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32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3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noProof="0"/>
              <a:t>Title Text</a:t>
            </a:r>
          </a:p>
        </p:txBody>
      </p:sp>
      <p:sp>
        <p:nvSpPr>
          <p:cNvPr id="59" name="Body Level On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</p:spPr>
        <p:txBody>
          <a:bodyPr anchor="t"/>
          <a:lstStyle>
            <a:lvl1pPr marL="0" indent="0" defTabSz="403097">
              <a:spcBef>
                <a:spcPts val="0"/>
              </a:spcBef>
              <a:buSzTx/>
              <a:buNone/>
              <a:defRPr sz="4140">
                <a:solidFill>
                  <a:srgbClr val="94C2E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Open Sans Light"/>
              </a:defRPr>
            </a:lvl1pPr>
          </a:lstStyle>
          <a:p>
            <a:r>
              <a:rPr lang="en-GB" noProof="0"/>
              <a:t>Subtitle Text</a:t>
            </a:r>
          </a:p>
        </p:txBody>
      </p:sp>
      <p:sp>
        <p:nvSpPr>
          <p:cNvPr id="60" name="Line"/>
          <p:cNvSpPr/>
          <p:nvPr/>
        </p:nvSpPr>
        <p:spPr>
          <a:xfrm>
            <a:off x="2546956" y="4682067"/>
            <a:ext cx="1269916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61" name="Line"/>
          <p:cNvSpPr/>
          <p:nvPr/>
        </p:nvSpPr>
        <p:spPr>
          <a:xfrm>
            <a:off x="2546956" y="4682067"/>
            <a:ext cx="2068305" cy="1"/>
          </a:xfrm>
          <a:prstGeom prst="line">
            <a:avLst/>
          </a:prstGeom>
          <a:ln w="88900">
            <a:solidFill>
              <a:srgbClr val="94C2E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CE480C-C9C6-5D45-AB33-5D4BDDA8EA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Name |  Affiliation 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D23994B-5EA0-654E-B1FA-84C322F813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Date |  Event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E36834-6554-4864-818F-941E3569BC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9897" y="626969"/>
            <a:ext cx="2914650" cy="7810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58E1AC9-7319-49EB-9836-98317985DF35}"/>
              </a:ext>
            </a:extLst>
          </p:cNvPr>
          <p:cNvGrpSpPr/>
          <p:nvPr userDrawn="1"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584DCEE-F19B-4C5A-87C4-1DBE96E645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12B13F-E928-4545-8DD0-BC5A11428A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Naslovni diapozitiv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7340263" cy="97536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860138" y="1802994"/>
            <a:ext cx="13619989" cy="612686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2059157" y="2007630"/>
            <a:ext cx="13221951" cy="573834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7304586" y="1802994"/>
            <a:ext cx="2731091" cy="1040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7467151" y="1802994"/>
            <a:ext cx="2405961" cy="917753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21163" y="2974241"/>
            <a:ext cx="12897939" cy="3684693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10240" b="0" kern="1200" cap="all" spc="-142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1721" y="6658934"/>
            <a:ext cx="12901156" cy="65024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276" spc="114" baseline="0">
                <a:solidFill>
                  <a:schemeClr val="tx2">
                    <a:lumMod val="75000"/>
                  </a:schemeClr>
                </a:solidFill>
              </a:defRPr>
            </a:lvl1pPr>
            <a:lvl2pPr marL="650230" indent="0" algn="ctr">
              <a:buNone/>
              <a:defRPr sz="2276"/>
            </a:lvl2pPr>
            <a:lvl3pPr marL="1300460" indent="0" algn="ctr">
              <a:buNone/>
              <a:defRPr sz="2276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7564690" y="1907563"/>
            <a:ext cx="2210884" cy="749814"/>
          </a:xfrm>
        </p:spPr>
        <p:txBody>
          <a:bodyPr/>
          <a:lstStyle>
            <a:lvl1pPr algn="ctr">
              <a:defRPr sz="1849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defTabSz="650230" hangingPunct="1"/>
            <a:fld id="{3A203E2A-4116-4C8D-8B75-D2EE626A500B}" type="datetimeFigureOut">
              <a:rPr lang="sl-SI" b="0" kern="1200" smtClean="0">
                <a:ea typeface="+mn-ea"/>
                <a:cs typeface="+mn-cs"/>
              </a:rPr>
              <a:pPr defTabSz="650230" hangingPunct="1"/>
              <a:t>9. 01. 2024</a:t>
            </a:fld>
            <a:endParaRPr lang="sl-SI" b="0" kern="1200">
              <a:ea typeface="+mn-ea"/>
              <a:cs typeface="+mn-cs"/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2067826" y="7412736"/>
            <a:ext cx="8399190" cy="32512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50230" hangingPunct="1"/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12241326" y="7412736"/>
            <a:ext cx="3003656" cy="32512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defTabSz="650230" hangingPunct="1"/>
            <a:fld id="{B891736C-E400-491A-B59E-F4F7C09197FA}" type="slidenum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‹#›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805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1608" y="2950164"/>
            <a:ext cx="6762703" cy="91033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560" b="0">
                <a:solidFill>
                  <a:schemeClr val="tx2"/>
                </a:solidFill>
                <a:latin typeface="+mn-lt"/>
              </a:defRPr>
            </a:lvl1pPr>
            <a:lvl2pPr marL="650230" indent="0">
              <a:buNone/>
              <a:defRPr sz="2560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1608" y="3919499"/>
            <a:ext cx="6762703" cy="4551680"/>
          </a:xfrm>
        </p:spPr>
        <p:txBody>
          <a:bodyPr/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991"/>
            </a:lvl4pPr>
            <a:lvl5pPr>
              <a:defRPr sz="1991"/>
            </a:lvl5pPr>
            <a:lvl6pPr>
              <a:defRPr sz="1991"/>
            </a:lvl6pPr>
            <a:lvl7pPr>
              <a:defRPr sz="1991"/>
            </a:lvl7pPr>
            <a:lvl8pPr>
              <a:defRPr sz="1991"/>
            </a:lvl8pPr>
            <a:lvl9pPr>
              <a:defRPr sz="1991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64622" y="2950164"/>
            <a:ext cx="6762703" cy="910336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2560" b="0">
                <a:solidFill>
                  <a:schemeClr val="tx2"/>
                </a:solidFill>
              </a:defRPr>
            </a:lvl1pPr>
            <a:lvl2pPr marL="650230" indent="0">
              <a:buNone/>
              <a:defRPr sz="2560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64622" y="3920471"/>
            <a:ext cx="6762703" cy="4551680"/>
          </a:xfrm>
        </p:spPr>
        <p:txBody>
          <a:bodyPr/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991"/>
            </a:lvl4pPr>
            <a:lvl5pPr>
              <a:defRPr sz="1991"/>
            </a:lvl5pPr>
            <a:lvl6pPr>
              <a:defRPr sz="1991"/>
            </a:lvl6pPr>
            <a:lvl7pPr>
              <a:defRPr sz="1991"/>
            </a:lvl7pPr>
            <a:lvl8pPr>
              <a:defRPr sz="1991"/>
            </a:lvl8pPr>
            <a:lvl9pPr>
              <a:defRPr sz="1991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50230" hangingPunct="1"/>
            <a:fld id="{3A203E2A-4116-4C8D-8B75-D2EE626A500B}" type="datetimeFigureOut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9. 01. 2024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50230" hangingPunct="1"/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50230" hangingPunct="1"/>
            <a:fld id="{B891736C-E400-491A-B59E-F4F7C09197FA}" type="slidenum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‹#›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928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17273" y="2991104"/>
            <a:ext cx="6762703" cy="5331968"/>
          </a:xfrm>
        </p:spPr>
        <p:txBody>
          <a:bodyPr/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991"/>
            </a:lvl4pPr>
            <a:lvl5pPr>
              <a:defRPr sz="1991"/>
            </a:lvl5pPr>
            <a:lvl6pPr>
              <a:defRPr sz="1991"/>
            </a:lvl6pPr>
            <a:lvl7pPr>
              <a:defRPr sz="1991"/>
            </a:lvl7pPr>
            <a:lvl8pPr>
              <a:defRPr sz="1991"/>
            </a:lvl8pPr>
            <a:lvl9pPr>
              <a:defRPr sz="1991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60287" y="2991104"/>
            <a:ext cx="6762703" cy="5331968"/>
          </a:xfrm>
        </p:spPr>
        <p:txBody>
          <a:bodyPr/>
          <a:lstStyle>
            <a:lvl1pPr>
              <a:defRPr sz="2560"/>
            </a:lvl1pPr>
            <a:lvl2pPr>
              <a:defRPr sz="2276"/>
            </a:lvl2pPr>
            <a:lvl3pPr>
              <a:defRPr sz="1991"/>
            </a:lvl3pPr>
            <a:lvl4pPr>
              <a:defRPr sz="1991"/>
            </a:lvl4pPr>
            <a:lvl5pPr>
              <a:defRPr sz="1991"/>
            </a:lvl5pPr>
            <a:lvl6pPr>
              <a:defRPr sz="1991"/>
            </a:lvl6pPr>
            <a:lvl7pPr>
              <a:defRPr sz="1991"/>
            </a:lvl7pPr>
            <a:lvl8pPr>
              <a:defRPr sz="1991"/>
            </a:lvl8pPr>
            <a:lvl9pPr>
              <a:defRPr sz="1991"/>
            </a:lvl9pPr>
          </a:lstStyle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50230" hangingPunct="1"/>
            <a:fld id="{3A203E2A-4116-4C8D-8B75-D2EE626A500B}" type="datetimeFigureOut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9. 01. 2024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50230" hangingPunct="1"/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50230" hangingPunct="1"/>
            <a:fld id="{B891736C-E400-491A-B59E-F4F7C09197FA}" type="slidenum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‹#›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803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50230" hangingPunct="1"/>
            <a:fld id="{3A203E2A-4116-4C8D-8B75-D2EE626A500B}" type="datetimeFigureOut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9. 01. 2024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50230" hangingPunct="1"/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50230" hangingPunct="1"/>
            <a:fld id="{B891736C-E400-491A-B59E-F4F7C09197FA}" type="slidenum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‹#›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51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50230" hangingPunct="1"/>
            <a:fld id="{3A203E2A-4116-4C8D-8B75-D2EE626A500B}" type="datetimeFigureOut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9. 01. 2024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50230" hangingPunct="1"/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50230" hangingPunct="1"/>
            <a:fld id="{B891736C-E400-491A-B59E-F4F7C09197FA}" type="slidenum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‹#›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4727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50230" hangingPunct="1"/>
            <a:fld id="{3A203E2A-4116-4C8D-8B75-D2EE626A500B}" type="datetimeFigureOut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9. 01. 2024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50230" hangingPunct="1"/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50230" hangingPunct="1"/>
            <a:fld id="{B891736C-E400-491A-B59E-F4F7C09197FA}" type="slidenum">
              <a:rPr lang="sl-SI" b="0" kern="120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/>
                <a:ea typeface="+mn-ea"/>
                <a:cs typeface="+mn-cs"/>
              </a:rPr>
              <a:pPr defTabSz="650230" hangingPunct="1"/>
              <a:t>‹#›</a:t>
            </a:fld>
            <a:endParaRPr lang="sl-SI" b="0" kern="120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00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Alternat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SzTx/>
              <a:buNone/>
              <a:defRPr sz="800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 noProof="0"/>
              <a:t>Title Text</a:t>
            </a:r>
          </a:p>
        </p:txBody>
      </p:sp>
      <p:sp>
        <p:nvSpPr>
          <p:cNvPr id="59" name="Body Level On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</p:spPr>
        <p:txBody>
          <a:bodyPr anchor="t"/>
          <a:lstStyle>
            <a:lvl1pPr marL="0" indent="0" defTabSz="403097">
              <a:spcBef>
                <a:spcPts val="0"/>
              </a:spcBef>
              <a:buSzTx/>
              <a:buNone/>
              <a:defRPr sz="414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Open Sans Light"/>
              </a:defRPr>
            </a:lvl1pPr>
          </a:lstStyle>
          <a:p>
            <a:r>
              <a:rPr lang="en-GB" noProof="0"/>
              <a:t>Subtitle Text</a:t>
            </a:r>
          </a:p>
        </p:txBody>
      </p:sp>
      <p:sp>
        <p:nvSpPr>
          <p:cNvPr id="60" name="Line"/>
          <p:cNvSpPr/>
          <p:nvPr/>
        </p:nvSpPr>
        <p:spPr>
          <a:xfrm>
            <a:off x="2546956" y="4682067"/>
            <a:ext cx="12699160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61" name="Line"/>
          <p:cNvSpPr/>
          <p:nvPr/>
        </p:nvSpPr>
        <p:spPr>
          <a:xfrm>
            <a:off x="2546956" y="4682067"/>
            <a:ext cx="2068305" cy="1"/>
          </a:xfrm>
          <a:prstGeom prst="line">
            <a:avLst/>
          </a:prstGeom>
          <a:ln w="88900">
            <a:solidFill>
              <a:srgbClr val="94C2E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lang="en-GB" sz="2200" noProof="0"/>
          </a:p>
        </p:txBody>
      </p:sp>
      <p:sp>
        <p:nvSpPr>
          <p:cNvPr id="62" name="cessda.eu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GB" sz="2000" noProof="0">
                <a:solidFill>
                  <a:schemeClr val="tx1">
                    <a:lumMod val="65000"/>
                    <a:lumOff val="35000"/>
                  </a:schemeClr>
                </a:solidFill>
              </a:rPr>
              <a:t>cessda.eu</a:t>
            </a:r>
          </a:p>
        </p:txBody>
      </p:sp>
      <p:sp>
        <p:nvSpPr>
          <p:cNvPr id="63" name="@CESSDA_Data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en-GB" sz="2000" noProof="0">
                <a:solidFill>
                  <a:schemeClr val="tx1">
                    <a:lumMod val="65000"/>
                    <a:lumOff val="35000"/>
                  </a:schemeClr>
                </a:solidFill>
              </a:rPr>
              <a:t>@CESSDA_Data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CE480C-C9C6-5D45-AB33-5D4BDDA8EA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Name |  Affiliation 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D23994B-5EA0-654E-B1FA-84C322F813A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 noProof="0"/>
              <a:t>Date |  Event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7DEC08-1F81-4339-876C-3F1230F99A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053" y="8261351"/>
            <a:ext cx="247650" cy="266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3D95B7-25C2-4857-AD65-2ECBA44D5B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65" y="8058696"/>
            <a:ext cx="757121" cy="7571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29422E-78C7-4D95-B2B0-ED09A1BEB83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437" y="647225"/>
            <a:ext cx="2844110" cy="77927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99E0CF2-C829-48CF-BC41-79A6C1B8E508}"/>
              </a:ext>
            </a:extLst>
          </p:cNvPr>
          <p:cNvGrpSpPr/>
          <p:nvPr userDrawn="1"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AB00F47-CE91-4CBC-9BCC-716C4A1BC8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65F21F2-1AE0-4DE3-A564-69DA87DBC31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20683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(standard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>
            <a:spLocks noGrp="1"/>
          </p:cNvSpPr>
          <p:nvPr>
            <p:ph type="body" idx="1"/>
          </p:nvPr>
        </p:nvSpPr>
        <p:spPr>
          <a:xfrm>
            <a:off x="908781" y="2496211"/>
            <a:ext cx="14716508" cy="4998906"/>
          </a:xfrm>
          <a:prstGeom prst="rect">
            <a:avLst/>
          </a:prstGeom>
        </p:spPr>
        <p:txBody>
          <a:bodyPr/>
          <a:lstStyle>
            <a:lvl1pPr marL="584200" indent="-584200">
              <a:buSzPct val="73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buSzPct val="50000"/>
              <a:buBlip>
                <a:blip r:embed="rId3"/>
              </a:buBlip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dirty="0"/>
          </a:p>
        </p:txBody>
      </p:sp>
      <p:sp>
        <p:nvSpPr>
          <p:cNvPr id="116" name="Rectangle"/>
          <p:cNvSpPr/>
          <p:nvPr/>
        </p:nvSpPr>
        <p:spPr>
          <a:xfrm>
            <a:off x="-1" y="885495"/>
            <a:ext cx="595950" cy="997079"/>
          </a:xfrm>
          <a:prstGeom prst="rect">
            <a:avLst/>
          </a:prstGeom>
          <a:solidFill>
            <a:srgbClr val="6A6C7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117" name="Line"/>
          <p:cNvSpPr/>
          <p:nvPr/>
        </p:nvSpPr>
        <p:spPr>
          <a:xfrm>
            <a:off x="1714974" y="9119886"/>
            <a:ext cx="13910316" cy="1"/>
          </a:xfrm>
          <a:prstGeom prst="line">
            <a:avLst/>
          </a:prstGeom>
          <a:ln w="25400">
            <a:solidFill>
              <a:srgbClr val="98C5E8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5C7323E1-68AA-F44D-A64A-BA4B606E8F8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5979978" y="8957733"/>
            <a:ext cx="606477" cy="324306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98C5E8"/>
                </a:solidFill>
              </a:defRPr>
            </a:lvl1pPr>
          </a:lstStyle>
          <a:p>
            <a:fld id="{86CB4B4D-7CA3-9044-876B-883B54F8677D}" type="slidenum">
              <a:rPr lang="it-IT" smtClean="0"/>
              <a:pPr/>
              <a:t>‹#›</a:t>
            </a:fld>
            <a:endParaRPr lang="it-IT" dirty="0"/>
          </a:p>
        </p:txBody>
      </p:sp>
      <p:sp>
        <p:nvSpPr>
          <p:cNvPr id="9" name="Title Text">
            <a:extLst>
              <a:ext uri="{FF2B5EF4-FFF2-40B4-BE49-F238E27FC236}">
                <a16:creationId xmlns:a16="http://schemas.microsoft.com/office/drawing/2014/main" id="{94E0C260-697D-8741-AF6F-EFA2BE5C49F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08781" y="885495"/>
            <a:ext cx="14716508" cy="99707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9EB277-9E0A-4830-B351-30766B553B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80" y="9191482"/>
            <a:ext cx="1511602" cy="41417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(Alternat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essda.eu"/>
          <p:cNvSpPr txBox="1"/>
          <p:nvPr/>
        </p:nvSpPr>
        <p:spPr>
          <a:xfrm>
            <a:off x="2899879" y="8143856"/>
            <a:ext cx="1213473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cessda.eu</a:t>
            </a:r>
          </a:p>
        </p:txBody>
      </p:sp>
      <p:sp>
        <p:nvSpPr>
          <p:cNvPr id="48" name="@CESSDA_Data"/>
          <p:cNvSpPr txBox="1"/>
          <p:nvPr/>
        </p:nvSpPr>
        <p:spPr>
          <a:xfrm>
            <a:off x="5798202" y="8129518"/>
            <a:ext cx="191719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CESSDA_Data</a:t>
            </a:r>
            <a:endParaRPr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446" y="8222847"/>
            <a:ext cx="312486" cy="25238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Line">
            <a:extLst>
              <a:ext uri="{FF2B5EF4-FFF2-40B4-BE49-F238E27FC236}">
                <a16:creationId xmlns:a16="http://schemas.microsoft.com/office/drawing/2014/main" id="{F36FD28B-4732-9D43-AF88-09E0C40A2E2B}"/>
              </a:ext>
            </a:extLst>
          </p:cNvPr>
          <p:cNvSpPr/>
          <p:nvPr userDrawn="1"/>
        </p:nvSpPr>
        <p:spPr>
          <a:xfrm>
            <a:off x="2546956" y="4682067"/>
            <a:ext cx="12699160" cy="1"/>
          </a:xfrm>
          <a:prstGeom prst="line">
            <a:avLst/>
          </a:prstGeom>
          <a:ln w="25400">
            <a:solidFill>
              <a:srgbClr val="6A6C77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00692688-3221-6B44-AA39-6ED724A6C7FF}"/>
              </a:ext>
            </a:extLst>
          </p:cNvPr>
          <p:cNvSpPr/>
          <p:nvPr userDrawn="1"/>
        </p:nvSpPr>
        <p:spPr>
          <a:xfrm>
            <a:off x="2546956" y="4682067"/>
            <a:ext cx="2068305" cy="1"/>
          </a:xfrm>
          <a:prstGeom prst="line">
            <a:avLst/>
          </a:prstGeom>
          <a:ln w="88900">
            <a:solidFill>
              <a:srgbClr val="B7D2E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8F8198-6A16-854C-8206-0BC7D2F0CC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8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44500" indent="0">
              <a:buNone/>
              <a:defRPr/>
            </a:lvl2pPr>
          </a:lstStyle>
          <a:p>
            <a:pPr lvl="0"/>
            <a:r>
              <a:rPr lang="en-US" dirty="0"/>
              <a:t>Add thank you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F47BF14-C4B7-DE4F-9844-F4446785C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b-NO" dirty="0" err="1"/>
              <a:t>firstname.surname@cessda.eu</a:t>
            </a:r>
            <a:endParaRPr lang="nb-NO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3F0297B-E1DD-4E89-85B8-43348A4B0790}"/>
              </a:ext>
            </a:extLst>
          </p:cNvPr>
          <p:cNvGrpSpPr/>
          <p:nvPr userDrawn="1"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36CD7F6-661F-41BF-BC67-51E83F5DA3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2124E88-12A1-47AB-B3FB-AF07AAEFF9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7222258-67CA-4881-8FCA-A98CF65EBBE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437" y="647225"/>
            <a:ext cx="2844110" cy="7792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268" y="8221842"/>
            <a:ext cx="278624" cy="28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0470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1_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12"/>
          <p:cNvSpPr txBox="1">
            <a:spLocks noGrp="1"/>
          </p:cNvSpPr>
          <p:nvPr>
            <p:ph type="body" idx="1"/>
          </p:nvPr>
        </p:nvSpPr>
        <p:spPr>
          <a:xfrm>
            <a:off x="2461053" y="3232680"/>
            <a:ext cx="13953494" cy="1402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Tahoma"/>
              <a:buNone/>
              <a:defRPr sz="800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0" name="Google Shape;10;p12"/>
          <p:cNvSpPr txBox="1">
            <a:spLocks noGrp="1"/>
          </p:cNvSpPr>
          <p:nvPr>
            <p:ph type="body" idx="2"/>
          </p:nvPr>
        </p:nvSpPr>
        <p:spPr>
          <a:xfrm>
            <a:off x="2394860" y="5016501"/>
            <a:ext cx="6517946" cy="810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7E8"/>
              </a:buClr>
              <a:buSzPts val="4140"/>
              <a:buFont typeface="Tahoma"/>
              <a:buNone/>
              <a:defRPr sz="4140">
                <a:solidFill>
                  <a:srgbClr val="75B7E8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cxnSp>
        <p:nvCxnSpPr>
          <p:cNvPr id="11" name="Google Shape;11;p12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2" name="Google Shape;12;p12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94C2E9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" name="Google Shape;13;p12"/>
          <p:cNvSpPr txBox="1"/>
          <p:nvPr/>
        </p:nvSpPr>
        <p:spPr>
          <a:xfrm>
            <a:off x="2946216" y="8189517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sl-SI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2"/>
          <p:cNvSpPr txBox="1"/>
          <p:nvPr/>
        </p:nvSpPr>
        <p:spPr>
          <a:xfrm>
            <a:off x="5845801" y="8175179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ahoma"/>
              <a:buNone/>
            </a:pPr>
            <a:r>
              <a:rPr lang="sl-SI" sz="2000" b="0" i="0" u="none" strike="noStrike" cap="none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2"/>
          <p:cNvSpPr txBox="1">
            <a:spLocks noGrp="1"/>
          </p:cNvSpPr>
          <p:nvPr>
            <p:ph type="body" idx="3"/>
          </p:nvPr>
        </p:nvSpPr>
        <p:spPr>
          <a:xfrm>
            <a:off x="2394025" y="59817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2"/>
          <p:cNvSpPr txBox="1">
            <a:spLocks noGrp="1"/>
          </p:cNvSpPr>
          <p:nvPr>
            <p:ph type="body" idx="4"/>
          </p:nvPr>
        </p:nvSpPr>
        <p:spPr>
          <a:xfrm>
            <a:off x="2410958" y="6908800"/>
            <a:ext cx="5429415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Tahoma"/>
              <a:buNone/>
              <a:defRPr sz="2000" i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17" name="Google Shape;17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99897" y="626969"/>
            <a:ext cx="29146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61053" y="8261351"/>
            <a:ext cx="24765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X logo"/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135" y="8261351"/>
            <a:ext cx="338799" cy="317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0815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(Alternate)">
  <p:cSld name="1_Thank You (Alternate)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/>
        </p:nvSpPr>
        <p:spPr>
          <a:xfrm>
            <a:off x="2899879" y="8143856"/>
            <a:ext cx="1213473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sl-SI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cessda.eu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5"/>
          <p:cNvSpPr txBox="1"/>
          <p:nvPr/>
        </p:nvSpPr>
        <p:spPr>
          <a:xfrm>
            <a:off x="5798202" y="8129518"/>
            <a:ext cx="1917192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C77"/>
              </a:buClr>
              <a:buSzPts val="2000"/>
              <a:buFont typeface="Tahoma"/>
              <a:buNone/>
            </a:pPr>
            <a:r>
              <a:rPr lang="sl-SI" sz="2000" b="0" i="0" u="none" strike="noStrike" cap="none">
                <a:solidFill>
                  <a:srgbClr val="6A6C77"/>
                </a:solidFill>
                <a:latin typeface="Tahoma"/>
                <a:ea typeface="Tahoma"/>
                <a:cs typeface="Tahoma"/>
                <a:sym typeface="Tahoma"/>
              </a:rPr>
              <a:t>@CESSDA_Data</a:t>
            </a:r>
            <a:endParaRPr sz="2000" b="0" i="0" u="none" strike="noStrike" cap="none">
              <a:solidFill>
                <a:srgbClr val="6A6C77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30" name="Google Shape;30;p15" descr="Imag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41446" y="8222847"/>
            <a:ext cx="312486" cy="25238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" name="Google Shape;31;p15"/>
          <p:cNvCxnSpPr/>
          <p:nvPr/>
        </p:nvCxnSpPr>
        <p:spPr>
          <a:xfrm>
            <a:off x="2546956" y="4682067"/>
            <a:ext cx="12699160" cy="1"/>
          </a:xfrm>
          <a:prstGeom prst="straightConnector1">
            <a:avLst/>
          </a:prstGeom>
          <a:noFill/>
          <a:ln w="25400" cap="flat" cmpd="sng">
            <a:solidFill>
              <a:srgbClr val="6A6C77"/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32" name="Google Shape;32;p15"/>
          <p:cNvCxnSpPr/>
          <p:nvPr/>
        </p:nvCxnSpPr>
        <p:spPr>
          <a:xfrm>
            <a:off x="2546956" y="4682067"/>
            <a:ext cx="2068305" cy="1"/>
          </a:xfrm>
          <a:prstGeom prst="straightConnector1">
            <a:avLst/>
          </a:prstGeom>
          <a:noFill/>
          <a:ln w="88900" cap="flat" cmpd="sng">
            <a:solidFill>
              <a:srgbClr val="B7D2EB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33" name="Google Shape;33;p15"/>
          <p:cNvSpPr txBox="1">
            <a:spLocks noGrp="1"/>
          </p:cNvSpPr>
          <p:nvPr>
            <p:ph type="body" idx="1"/>
          </p:nvPr>
        </p:nvSpPr>
        <p:spPr>
          <a:xfrm>
            <a:off x="2546428" y="3467100"/>
            <a:ext cx="12700388" cy="1214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11600"/>
              <a:buFont typeface="Tahoma"/>
              <a:buNone/>
              <a:defRPr sz="8000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4060"/>
              <a:buFont typeface="Tahoma"/>
              <a:buNone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15"/>
          <p:cNvSpPr txBox="1">
            <a:spLocks noGrp="1"/>
          </p:cNvSpPr>
          <p:nvPr>
            <p:ph type="body" idx="2"/>
          </p:nvPr>
        </p:nvSpPr>
        <p:spPr>
          <a:xfrm>
            <a:off x="6705804" y="5346700"/>
            <a:ext cx="854031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900"/>
              <a:buFont typeface="Tahoma"/>
              <a:buNone/>
              <a:defRPr sz="2000" i="1">
                <a:latin typeface="Tahoma"/>
                <a:ea typeface="Tahoma"/>
                <a:cs typeface="Tahoma"/>
                <a:sym typeface="Tahoma"/>
              </a:defRPr>
            </a:lvl1pPr>
            <a:lvl2pPr marL="914400" lvl="1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6A6C76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6" name="Google Shape;36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570438" y="647225"/>
            <a:ext cx="2844110" cy="779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X logo"/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282" y="8222847"/>
            <a:ext cx="312920" cy="274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42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 smtClean="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‹#›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0" name="Date Placeholder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defTabSz="1300460" hangingPunct="1"/>
            <a:r>
              <a:rPr lang="nl-NL" b="0" kern="1200" smtClean="0">
                <a:solidFill>
                  <a:srgbClr val="CC9933"/>
                </a:solidFill>
                <a:latin typeface="Arial"/>
                <a:ea typeface="+mn-ea"/>
                <a:cs typeface="+mn-cs"/>
              </a:rPr>
              <a:t>12/01/2022</a:t>
            </a:r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1" name="Footer Placeholder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defTabSz="1300460" hangingPunct="1"/>
            <a:r>
              <a:rPr lang="nl-NL" b="0" kern="1200" smtClean="0">
                <a:solidFill>
                  <a:srgbClr val="CC9933"/>
                </a:solidFill>
                <a:latin typeface="Arial"/>
                <a:ea typeface="+mn-ea"/>
                <a:cs typeface="+mn-cs"/>
              </a:rPr>
              <a:t>Nuffic 70 years</a:t>
            </a:r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pic>
        <p:nvPicPr>
          <p:cNvPr id="4" name="Title ba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96" y="-6772"/>
            <a:ext cx="16696767" cy="1307251"/>
          </a:xfrm>
          <a:prstGeom prst="rect">
            <a:avLst/>
          </a:prstGeom>
        </p:spPr>
      </p:pic>
      <p:sp>
        <p:nvSpPr>
          <p:cNvPr id="9" name="Content Placeholder"/>
          <p:cNvSpPr>
            <a:spLocks noGrp="1"/>
          </p:cNvSpPr>
          <p:nvPr>
            <p:ph sz="quarter" idx="13"/>
          </p:nvPr>
        </p:nvSpPr>
        <p:spPr>
          <a:xfrm>
            <a:off x="1314066" y="1957494"/>
            <a:ext cx="14714389" cy="6476800"/>
          </a:xfrm>
          <a:prstGeom prst="rect">
            <a:avLst/>
          </a:prstGeom>
        </p:spPr>
        <p:txBody>
          <a:bodyPr lIns="93600" rIns="93600"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 sz="2276"/>
            </a:lvl4pPr>
            <a:lvl5pPr>
              <a:buClr>
                <a:schemeClr val="tx2"/>
              </a:buClr>
              <a:defRPr sz="2276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5943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nn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913" y="1957494"/>
            <a:ext cx="9740351" cy="2600960"/>
          </a:xfrm>
          <a:prstGeom prst="rect">
            <a:avLst/>
          </a:prstGeom>
        </p:spPr>
      </p:pic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8875597" y="4154312"/>
            <a:ext cx="7807633" cy="404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600" tIns="0" rIns="9360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US" sz="1991" kern="1200" dirty="0">
                <a:solidFill>
                  <a:schemeClr val="bg1"/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defRPr>
            </a:lvl1pPr>
            <a:lvl2pPr marL="4876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75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63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5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38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260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1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01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365754" lvl="0" indent="-365754" algn="l" defTabSz="487672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</a:pPr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8875597" y="1957494"/>
            <a:ext cx="7807633" cy="219681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>
            <a:lvl1pPr algn="l" defTabSz="487672" rtl="0" eaLnBrk="1" fontAlgn="base" hangingPunct="1">
              <a:spcBef>
                <a:spcPct val="0"/>
              </a:spcBef>
              <a:spcAft>
                <a:spcPct val="0"/>
              </a:spcAft>
              <a:defRPr lang="en-US" sz="5120" kern="1200" dirty="0">
                <a:solidFill>
                  <a:schemeClr val="bg1"/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Sloga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7103" y="8567139"/>
            <a:ext cx="2242043" cy="110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726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Title ba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96" y="-6772"/>
            <a:ext cx="16696767" cy="1307251"/>
          </a:xfrm>
          <a:prstGeom prst="rect">
            <a:avLst/>
          </a:prstGeom>
        </p:spPr>
      </p:pic>
      <p:sp>
        <p:nvSpPr>
          <p:cNvPr id="10" name="Slide Number Placehold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 smtClean="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‹#›</a:t>
            </a:fld>
            <a:endParaRPr lang="nl-NL" b="0" kern="120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7" name="Date Placehold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defTabSz="1300460" hangingPunct="1"/>
            <a:r>
              <a:rPr lang="nl-NL" b="0" kern="1200" smtClean="0">
                <a:solidFill>
                  <a:srgbClr val="CC9933"/>
                </a:solidFill>
                <a:latin typeface="Arial"/>
                <a:ea typeface="+mn-ea"/>
                <a:cs typeface="+mn-cs"/>
              </a:rPr>
              <a:t>12/01/2022</a:t>
            </a:r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8" name="Footer Placehold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1300460" hangingPunct="1"/>
            <a:r>
              <a:rPr lang="nl-NL" b="0" kern="1200" smtClean="0">
                <a:solidFill>
                  <a:srgbClr val="CC9933"/>
                </a:solidFill>
                <a:latin typeface="Arial"/>
                <a:ea typeface="+mn-ea"/>
                <a:cs typeface="+mn-cs"/>
              </a:rPr>
              <a:t>Nuffic 70 years</a:t>
            </a:r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9" name="Column 1"/>
          <p:cNvSpPr>
            <a:spLocks noGrp="1"/>
          </p:cNvSpPr>
          <p:nvPr>
            <p:ph sz="quarter" idx="13"/>
          </p:nvPr>
        </p:nvSpPr>
        <p:spPr>
          <a:xfrm>
            <a:off x="1314067" y="1957493"/>
            <a:ext cx="6997069" cy="6476800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 sz="2276"/>
            </a:lvl4pPr>
            <a:lvl5pPr>
              <a:buClrTx/>
              <a:defRPr sz="2276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12" name="Picture Placeholder"/>
          <p:cNvSpPr>
            <a:spLocks noGrp="1"/>
          </p:cNvSpPr>
          <p:nvPr>
            <p:ph type="pic" sz="quarter" idx="14"/>
          </p:nvPr>
        </p:nvSpPr>
        <p:spPr>
          <a:xfrm>
            <a:off x="9029131" y="1300480"/>
            <a:ext cx="8311133" cy="7130644"/>
          </a:xfrm>
          <a:custGeom>
            <a:avLst/>
            <a:gdLst>
              <a:gd name="connsiteX0" fmla="*/ 0 w 5843587"/>
              <a:gd name="connsiteY0" fmla="*/ 0 h 5029200"/>
              <a:gd name="connsiteX1" fmla="*/ 5843587 w 5843587"/>
              <a:gd name="connsiteY1" fmla="*/ 0 h 5029200"/>
              <a:gd name="connsiteX2" fmla="*/ 5843587 w 5843587"/>
              <a:gd name="connsiteY2" fmla="*/ 5029200 h 5029200"/>
              <a:gd name="connsiteX3" fmla="*/ 0 w 5843587"/>
              <a:gd name="connsiteY3" fmla="*/ 5029200 h 5029200"/>
              <a:gd name="connsiteX4" fmla="*/ 0 w 5843587"/>
              <a:gd name="connsiteY4" fmla="*/ 0 h 5029200"/>
              <a:gd name="connsiteX0" fmla="*/ 0 w 5843587"/>
              <a:gd name="connsiteY0" fmla="*/ 0 h 5029200"/>
              <a:gd name="connsiteX1" fmla="*/ 5843587 w 5843587"/>
              <a:gd name="connsiteY1" fmla="*/ 0 h 5029200"/>
              <a:gd name="connsiteX2" fmla="*/ 5843587 w 5843587"/>
              <a:gd name="connsiteY2" fmla="*/ 5029200 h 5029200"/>
              <a:gd name="connsiteX3" fmla="*/ 456677 w 5843587"/>
              <a:gd name="connsiteY3" fmla="*/ 5027843 h 5029200"/>
              <a:gd name="connsiteX4" fmla="*/ 0 w 5843587"/>
              <a:gd name="connsiteY4" fmla="*/ 5029200 h 5029200"/>
              <a:gd name="connsiteX5" fmla="*/ 0 w 5843587"/>
              <a:gd name="connsiteY5" fmla="*/ 0 h 5029200"/>
              <a:gd name="connsiteX0" fmla="*/ 1880 w 5845467"/>
              <a:gd name="connsiteY0" fmla="*/ 0 h 5029200"/>
              <a:gd name="connsiteX1" fmla="*/ 5845467 w 5845467"/>
              <a:gd name="connsiteY1" fmla="*/ 0 h 5029200"/>
              <a:gd name="connsiteX2" fmla="*/ 5845467 w 5845467"/>
              <a:gd name="connsiteY2" fmla="*/ 5029200 h 5029200"/>
              <a:gd name="connsiteX3" fmla="*/ 458557 w 5845467"/>
              <a:gd name="connsiteY3" fmla="*/ 5027843 h 5029200"/>
              <a:gd name="connsiteX4" fmla="*/ 1880 w 5845467"/>
              <a:gd name="connsiteY4" fmla="*/ 5029200 h 5029200"/>
              <a:gd name="connsiteX5" fmla="*/ 0 w 5845467"/>
              <a:gd name="connsiteY5" fmla="*/ 4569287 h 5029200"/>
              <a:gd name="connsiteX6" fmla="*/ 1880 w 5845467"/>
              <a:gd name="connsiteY6" fmla="*/ 0 h 5029200"/>
              <a:gd name="connsiteX0" fmla="*/ 1880 w 5845467"/>
              <a:gd name="connsiteY0" fmla="*/ 0 h 5029200"/>
              <a:gd name="connsiteX1" fmla="*/ 5845467 w 5845467"/>
              <a:gd name="connsiteY1" fmla="*/ 0 h 5029200"/>
              <a:gd name="connsiteX2" fmla="*/ 5845467 w 5845467"/>
              <a:gd name="connsiteY2" fmla="*/ 5029200 h 5029200"/>
              <a:gd name="connsiteX3" fmla="*/ 458557 w 5845467"/>
              <a:gd name="connsiteY3" fmla="*/ 5027843 h 5029200"/>
              <a:gd name="connsiteX4" fmla="*/ 0 w 5845467"/>
              <a:gd name="connsiteY4" fmla="*/ 4569287 h 5029200"/>
              <a:gd name="connsiteX5" fmla="*/ 1880 w 5845467"/>
              <a:gd name="connsiteY5" fmla="*/ 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5467" h="5029200">
                <a:moveTo>
                  <a:pt x="1880" y="0"/>
                </a:moveTo>
                <a:lnTo>
                  <a:pt x="5845467" y="0"/>
                </a:lnTo>
                <a:lnTo>
                  <a:pt x="5845467" y="5029200"/>
                </a:lnTo>
                <a:lnTo>
                  <a:pt x="458557" y="5027843"/>
                </a:lnTo>
                <a:lnTo>
                  <a:pt x="0" y="4569287"/>
                </a:lnTo>
                <a:cubicBezTo>
                  <a:pt x="627" y="3046191"/>
                  <a:pt x="1253" y="1523096"/>
                  <a:pt x="1880" y="0"/>
                </a:cubicBezTo>
                <a:close/>
              </a:path>
            </a:pathLst>
          </a:custGeo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437357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lang="en-GB" noProof="0"/>
              <a:t>Title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F344C-268C-4A0A-BDA3-2228A9F77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92213" y="2597150"/>
            <a:ext cx="14955837" cy="6188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6" r:id="rId2"/>
    <p:sldLayoutId id="2147483658" r:id="rId3"/>
    <p:sldLayoutId id="2147483665" r:id="rId4"/>
    <p:sldLayoutId id="2147483667" r:id="rId5"/>
    <p:sldLayoutId id="2147483668" r:id="rId6"/>
  </p:sldLayoutIdLst>
  <p:transition spd="med"/>
  <p:txStyles>
    <p:titleStyle>
      <a:lvl1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1pPr>
      <a:lvl2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5842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445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1pPr>
      <a:lvl2pPr marL="8890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2pPr>
      <a:lvl3pPr marL="13335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3pPr>
      <a:lvl4pPr marL="17780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4pPr>
      <a:lvl5pPr marL="2222500" marR="0" indent="-288000" algn="l" defTabSz="5842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Tx/>
        <a:buSzPct val="145000"/>
        <a:buFontTx/>
        <a:buChar char="•"/>
        <a:tabLst/>
        <a:defRPr sz="2800" b="0" i="0" u="none" strike="noStrike" cap="none" spc="0" baseline="0">
          <a:ln>
            <a:noFill/>
          </a:ln>
          <a:solidFill>
            <a:srgbClr val="6A6C76"/>
          </a:solidFill>
          <a:uFillTx/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Helvetica"/>
        </a:defRPr>
      </a:lvl5pPr>
      <a:lvl6pPr marL="26670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6pPr>
      <a:lvl7pPr marL="31115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7pPr>
      <a:lvl8pPr marL="35560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8pPr>
      <a:lvl9pPr marL="4000500" marR="0" indent="-444500" algn="l" defTabSz="584200" rtl="0" eaLnBrk="1" latinLnBrk="0" hangingPunct="1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9pPr>
    </p:bodyStyle>
    <p:otherStyle>
      <a:lvl1pPr marL="0" marR="0" indent="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erospace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82" y="8448000"/>
            <a:ext cx="17408543" cy="1305600"/>
          </a:xfrm>
          <a:prstGeom prst="rect">
            <a:avLst/>
          </a:prstGeom>
        </p:spPr>
      </p:pic>
      <p:sp>
        <p:nvSpPr>
          <p:cNvPr id="4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16134574" y="8833394"/>
            <a:ext cx="548657" cy="519289"/>
          </a:xfrm>
          <a:prstGeom prst="rect">
            <a:avLst/>
          </a:prstGeom>
        </p:spPr>
        <p:txBody>
          <a:bodyPr vert="horz" lIns="36000" tIns="45720" rIns="0" bIns="45720" rtlCol="0" anchor="ctr"/>
          <a:lstStyle>
            <a:lvl1pPr algn="r">
              <a:defRPr sz="1707">
                <a:solidFill>
                  <a:schemeClr val="accent1"/>
                </a:solidFill>
              </a:defRPr>
            </a:lvl1pPr>
          </a:lstStyle>
          <a:p>
            <a:fld id="{CDFD8C83-81C1-4276-B7A6-9AAEA0DC8ADB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2" name="Date Placeholder"/>
          <p:cNvSpPr>
            <a:spLocks noGrp="1"/>
          </p:cNvSpPr>
          <p:nvPr>
            <p:ph type="dt" sz="half" idx="2"/>
          </p:nvPr>
        </p:nvSpPr>
        <p:spPr>
          <a:xfrm>
            <a:off x="12540081" y="8833396"/>
            <a:ext cx="3488374" cy="519289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accent1"/>
                </a:solidFill>
              </a:defRPr>
            </a:lvl1pPr>
          </a:lstStyle>
          <a:p>
            <a:r>
              <a:rPr lang="nl-NL"/>
              <a:t>12/01/2022</a:t>
            </a:r>
            <a:endParaRPr lang="nl-NL" dirty="0"/>
          </a:p>
        </p:txBody>
      </p:sp>
      <p:sp>
        <p:nvSpPr>
          <p:cNvPr id="3" name="Footer Placeholder"/>
          <p:cNvSpPr>
            <a:spLocks noGrp="1"/>
          </p:cNvSpPr>
          <p:nvPr>
            <p:ph type="ftr" sz="quarter" idx="3"/>
          </p:nvPr>
        </p:nvSpPr>
        <p:spPr>
          <a:xfrm>
            <a:off x="9047193" y="8833396"/>
            <a:ext cx="3497404" cy="519289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 vert="horz" lIns="108000" tIns="45720" rIns="91440" bIns="45720" rtlCol="0" anchor="ctr"/>
          <a:lstStyle>
            <a:lvl1pPr algn="r">
              <a:defRPr sz="1707">
                <a:solidFill>
                  <a:schemeClr val="accent1"/>
                </a:solidFill>
              </a:defRPr>
            </a:lvl1pPr>
          </a:lstStyle>
          <a:p>
            <a:r>
              <a:rPr lang="nl-NL"/>
              <a:t>Nuffic 70 years</a:t>
            </a:r>
            <a:endParaRPr lang="nl-NL" dirty="0"/>
          </a:p>
        </p:txBody>
      </p:sp>
      <p:sp>
        <p:nvSpPr>
          <p:cNvPr id="8" name="Text Placeholder"/>
          <p:cNvSpPr>
            <a:spLocks noGrp="1"/>
          </p:cNvSpPr>
          <p:nvPr>
            <p:ph type="body" idx="1"/>
          </p:nvPr>
        </p:nvSpPr>
        <p:spPr>
          <a:xfrm>
            <a:off x="1314067" y="1957494"/>
            <a:ext cx="14714387" cy="6476800"/>
          </a:xfrm>
          <a:prstGeom prst="rect">
            <a:avLst/>
          </a:prstGeom>
        </p:spPr>
        <p:txBody>
          <a:bodyPr vert="horz" lIns="93600" tIns="0" rIns="9360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1026" name="Title Placeholder"/>
          <p:cNvSpPr>
            <a:spLocks noGrp="1"/>
          </p:cNvSpPr>
          <p:nvPr>
            <p:ph type="title"/>
          </p:nvPr>
        </p:nvSpPr>
        <p:spPr bwMode="auto">
          <a:xfrm>
            <a:off x="1314068" y="0"/>
            <a:ext cx="14714389" cy="12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59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hf hdr="0"/>
  <p:txStyles>
    <p:titleStyle>
      <a:lvl1pPr algn="l" defTabSz="48767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51" kern="1200">
          <a:solidFill>
            <a:schemeClr val="bg1"/>
          </a:solidFill>
          <a:latin typeface="Arial" pitchFamily="34" charset="0"/>
          <a:ea typeface="ヒラギノ角ゴ Pro W3" pitchFamily="-109" charset="-128"/>
          <a:cs typeface="Arial" pitchFamily="34" charset="0"/>
        </a:defRPr>
      </a:lvl1pPr>
      <a:lvl2pPr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  <a:cs typeface="ScalaSans" pitchFamily="34" charset="0"/>
        </a:defRPr>
      </a:lvl2pPr>
      <a:lvl3pPr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  <a:cs typeface="ScalaSans" pitchFamily="34" charset="0"/>
        </a:defRPr>
      </a:lvl3pPr>
      <a:lvl4pPr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  <a:cs typeface="ScalaSans" pitchFamily="34" charset="0"/>
        </a:defRPr>
      </a:lvl4pPr>
      <a:lvl5pPr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  <a:cs typeface="ScalaSans" pitchFamily="34" charset="0"/>
        </a:defRPr>
      </a:lvl5pPr>
      <a:lvl6pPr marL="487672"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</a:defRPr>
      </a:lvl6pPr>
      <a:lvl7pPr marL="975345"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</a:defRPr>
      </a:lvl7pPr>
      <a:lvl8pPr marL="1463017"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</a:defRPr>
      </a:lvl8pPr>
      <a:lvl9pPr marL="1950690" algn="l" defTabSz="487672" rtl="0" eaLnBrk="1" fontAlgn="base" hangingPunct="1">
        <a:spcBef>
          <a:spcPct val="0"/>
        </a:spcBef>
        <a:spcAft>
          <a:spcPct val="0"/>
        </a:spcAft>
        <a:defRPr sz="4693">
          <a:solidFill>
            <a:schemeClr val="tx1"/>
          </a:solidFill>
          <a:latin typeface="ScalaSans" pitchFamily="-109" charset="0"/>
          <a:ea typeface="ヒラギノ角ゴ Pro W3" pitchFamily="-109" charset="-128"/>
        </a:defRPr>
      </a:lvl9pPr>
    </p:titleStyle>
    <p:bodyStyle>
      <a:lvl1pPr marL="365754" indent="-365754" algn="l" defTabSz="487672" rtl="0" eaLnBrk="1" fontAlgn="base" hangingPunct="1">
        <a:spcBef>
          <a:spcPts val="1138"/>
        </a:spcBef>
        <a:spcAft>
          <a:spcPct val="0"/>
        </a:spcAft>
        <a:buClr>
          <a:schemeClr val="tx2"/>
        </a:buClr>
        <a:buFont typeface="Arial" pitchFamily="34" charset="0"/>
        <a:buChar char="•"/>
        <a:defRPr sz="3413" kern="1200">
          <a:solidFill>
            <a:srgbClr val="003366"/>
          </a:solidFill>
          <a:latin typeface="Arial" pitchFamily="34" charset="0"/>
          <a:ea typeface="ヒラギノ角ゴ Pro W3" pitchFamily="-109" charset="-128"/>
          <a:cs typeface="Arial" pitchFamily="34" charset="0"/>
        </a:defRPr>
      </a:lvl1pPr>
      <a:lvl2pPr marL="792468" indent="-304796" algn="l" defTabSz="487672" rtl="0" eaLnBrk="1" fontAlgn="base" hangingPunct="1">
        <a:spcBef>
          <a:spcPts val="1138"/>
        </a:spcBef>
        <a:spcAft>
          <a:spcPct val="0"/>
        </a:spcAft>
        <a:buClr>
          <a:schemeClr val="tx2"/>
        </a:buClr>
        <a:buFont typeface="Arial" pitchFamily="34" charset="0"/>
        <a:buChar char="•"/>
        <a:defRPr sz="2844" kern="1200">
          <a:solidFill>
            <a:srgbClr val="003366"/>
          </a:solidFill>
          <a:latin typeface="Arial" pitchFamily="34" charset="0"/>
          <a:ea typeface="ヒラギノ角ゴ Pro W3" pitchFamily="-109" charset="-128"/>
          <a:cs typeface="Arial" pitchFamily="34" charset="0"/>
        </a:defRPr>
      </a:lvl2pPr>
      <a:lvl3pPr marL="1219181" indent="-243836" algn="l" defTabSz="487672" rtl="0" eaLnBrk="1" fontAlgn="base" hangingPunct="1">
        <a:spcBef>
          <a:spcPts val="1138"/>
        </a:spcBef>
        <a:spcAft>
          <a:spcPct val="0"/>
        </a:spcAft>
        <a:buClr>
          <a:schemeClr val="tx2"/>
        </a:buClr>
        <a:buFont typeface="Arial" pitchFamily="34" charset="0"/>
        <a:buChar char="•"/>
        <a:defRPr sz="2560" kern="1200">
          <a:solidFill>
            <a:srgbClr val="003366"/>
          </a:solidFill>
          <a:latin typeface="Arial" pitchFamily="34" charset="0"/>
          <a:ea typeface="ヒラギノ角ゴ Pro W3" pitchFamily="-109" charset="-128"/>
          <a:cs typeface="Arial" pitchFamily="34" charset="0"/>
        </a:defRPr>
      </a:lvl3pPr>
      <a:lvl4pPr marL="1706853" indent="-243836" algn="l" defTabSz="487672" rtl="0" eaLnBrk="1" fontAlgn="base" hangingPunct="1">
        <a:spcBef>
          <a:spcPts val="1138"/>
        </a:spcBef>
        <a:spcAft>
          <a:spcPct val="0"/>
        </a:spcAft>
        <a:buClr>
          <a:schemeClr val="tx2"/>
        </a:buClr>
        <a:buFont typeface="Arial" pitchFamily="34" charset="0"/>
        <a:buChar char="–"/>
        <a:defRPr sz="2276" kern="1200">
          <a:solidFill>
            <a:srgbClr val="003366"/>
          </a:solidFill>
          <a:latin typeface="ScalaSans"/>
          <a:ea typeface="ヒラギノ角ゴ Pro W3" pitchFamily="-109" charset="-128"/>
          <a:cs typeface="ScalaSans"/>
        </a:defRPr>
      </a:lvl4pPr>
      <a:lvl5pPr marL="2194526" indent="-243836" algn="l" defTabSz="487672" rtl="0" eaLnBrk="1" fontAlgn="base" hangingPunct="1">
        <a:spcBef>
          <a:spcPts val="1138"/>
        </a:spcBef>
        <a:spcAft>
          <a:spcPct val="0"/>
        </a:spcAft>
        <a:buClr>
          <a:schemeClr val="tx2"/>
        </a:buClr>
        <a:buFont typeface="Arial" pitchFamily="34" charset="0"/>
        <a:buChar char="»"/>
        <a:defRPr sz="2276" kern="1200">
          <a:solidFill>
            <a:srgbClr val="003366"/>
          </a:solidFill>
          <a:latin typeface="ScalaSans"/>
          <a:ea typeface="ヒラギノ角ゴ Pro W3" pitchFamily="-109" charset="-128"/>
          <a:cs typeface="ScalaSans"/>
        </a:defRPr>
      </a:lvl5pPr>
      <a:lvl6pPr marL="2682198" indent="-243836" algn="l" defTabSz="487672" rtl="0" eaLnBrk="1" latinLnBrk="0" hangingPunct="1">
        <a:spcBef>
          <a:spcPct val="20000"/>
        </a:spcBef>
        <a:buFont typeface="Arial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169870" indent="-243836" algn="l" defTabSz="487672" rtl="0" eaLnBrk="1" latinLnBrk="0" hangingPunct="1">
        <a:spcBef>
          <a:spcPct val="20000"/>
        </a:spcBef>
        <a:buFont typeface="Arial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657543" indent="-243836" algn="l" defTabSz="487672" rtl="0" eaLnBrk="1" latinLnBrk="0" hangingPunct="1">
        <a:spcBef>
          <a:spcPct val="20000"/>
        </a:spcBef>
        <a:buFont typeface="Arial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145215" indent="-243836" algn="l" defTabSz="487672" rtl="0" eaLnBrk="1" latinLnBrk="0" hangingPunct="1">
        <a:spcBef>
          <a:spcPct val="20000"/>
        </a:spcBef>
        <a:buFont typeface="Arial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72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45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17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690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362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034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707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379" algn="l" defTabSz="487672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1">
          <p15:clr>
            <a:srgbClr val="F26B43"/>
          </p15:clr>
        </p15:guide>
        <p15:guide id="2" pos="7099">
          <p15:clr>
            <a:srgbClr val="F26B43"/>
          </p15:clr>
        </p15:guide>
        <p15:guide id="3" orient="horz" pos="576">
          <p15:clr>
            <a:srgbClr val="F26B43"/>
          </p15:clr>
        </p15:guide>
        <p15:guide id="4" orient="horz" pos="867">
          <p15:clr>
            <a:srgbClr val="F26B43"/>
          </p15:clr>
        </p15:guide>
        <p15:guide id="5" orient="horz" pos="3737">
          <p15:clr>
            <a:srgbClr val="F26B43"/>
          </p15:clr>
        </p15:guide>
        <p15:guide id="6" pos="3999">
          <p15:clr>
            <a:srgbClr val="F26B43"/>
          </p15:clr>
        </p15:guide>
        <p15:guide id="7" pos="3681">
          <p15:clr>
            <a:srgbClr val="F26B43"/>
          </p15:clr>
        </p15:guide>
        <p15:guide id="8" orient="horz" pos="4030">
          <p15:clr>
            <a:srgbClr val="F26B43"/>
          </p15:clr>
        </p15:guide>
        <p15:guide id="9" pos="5548">
          <p15:clr>
            <a:srgbClr val="F26B43"/>
          </p15:clr>
        </p15:guide>
        <p15:guide id="10" pos="582">
          <p15:clr>
            <a:srgbClr val="F26B43"/>
          </p15:clr>
        </p15:guide>
        <p15:guide id="11" pos="738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3800" y="338125"/>
            <a:ext cx="16672663" cy="907735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17273" y="913911"/>
            <a:ext cx="14305717" cy="1950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7273" y="2991104"/>
            <a:ext cx="14305717" cy="5592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3921" y="8838450"/>
            <a:ext cx="3901559" cy="364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22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203E2A-4116-4C8D-8B75-D2EE626A500B}" type="datetimeFigureOut">
              <a:rPr lang="sl-SI" smtClean="0"/>
              <a:t>9. 01. 2024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63651" y="8838450"/>
            <a:ext cx="7412962" cy="364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422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718366" y="8838450"/>
            <a:ext cx="2080832" cy="364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422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891736C-E400-491A-B59E-F4F7C09197FA}" type="slidenum">
              <a:rPr lang="sl-SI" smtClean="0"/>
              <a:t>‹#›</a:t>
            </a:fld>
            <a:endParaRPr lang="sl-SI"/>
          </a:p>
        </p:txBody>
      </p:sp>
      <p:sp>
        <p:nvSpPr>
          <p:cNvPr id="8" name="Rectangle 7"/>
          <p:cNvSpPr/>
          <p:nvPr/>
        </p:nvSpPr>
        <p:spPr>
          <a:xfrm>
            <a:off x="528878" y="533197"/>
            <a:ext cx="16282507" cy="8687206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40501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lang="en-US" sz="6827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260092" indent="-260092" algn="l" defTabSz="1300460" rtl="0" eaLnBrk="1" latinLnBrk="0" hangingPunct="1">
        <a:lnSpc>
          <a:spcPct val="100000"/>
        </a:lnSpc>
        <a:spcBef>
          <a:spcPts val="128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indent="-260092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2276" kern="1200">
          <a:solidFill>
            <a:schemeClr val="tx1"/>
          </a:solidFill>
          <a:latin typeface="+mn-lt"/>
          <a:ea typeface="+mn-ea"/>
          <a:cs typeface="+mn-cs"/>
        </a:defRPr>
      </a:lvl2pPr>
      <a:lvl3pPr marL="1040368" indent="-260092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91" kern="1200">
          <a:solidFill>
            <a:schemeClr val="tx1"/>
          </a:solidFill>
          <a:latin typeface="+mn-lt"/>
          <a:ea typeface="+mn-ea"/>
          <a:cs typeface="+mn-cs"/>
        </a:defRPr>
      </a:lvl3pPr>
      <a:lvl4pPr marL="1430506" indent="-260092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91" kern="1200">
          <a:solidFill>
            <a:schemeClr val="tx1"/>
          </a:solidFill>
          <a:latin typeface="+mn-lt"/>
          <a:ea typeface="+mn-ea"/>
          <a:cs typeface="+mn-cs"/>
        </a:defRPr>
      </a:lvl4pPr>
      <a:lvl5pPr marL="1820644" indent="-260092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91" kern="1200">
          <a:solidFill>
            <a:schemeClr val="tx1"/>
          </a:solidFill>
          <a:latin typeface="+mn-lt"/>
          <a:ea typeface="+mn-ea"/>
          <a:cs typeface="+mn-cs"/>
        </a:defRPr>
      </a:lvl5pPr>
      <a:lvl6pPr marL="2275520" indent="-325115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91" kern="1200">
          <a:solidFill>
            <a:schemeClr val="tx1"/>
          </a:solidFill>
          <a:latin typeface="+mn-lt"/>
          <a:ea typeface="+mn-ea"/>
          <a:cs typeface="+mn-cs"/>
        </a:defRPr>
      </a:lvl6pPr>
      <a:lvl7pPr marL="2702180" indent="-325115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91" kern="1200">
          <a:solidFill>
            <a:schemeClr val="tx1"/>
          </a:solidFill>
          <a:latin typeface="+mn-lt"/>
          <a:ea typeface="+mn-ea"/>
          <a:cs typeface="+mn-cs"/>
        </a:defRPr>
      </a:lvl7pPr>
      <a:lvl8pPr marL="3128840" indent="-325115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91" kern="1200">
          <a:solidFill>
            <a:schemeClr val="tx1"/>
          </a:solidFill>
          <a:latin typeface="+mn-lt"/>
          <a:ea typeface="+mn-ea"/>
          <a:cs typeface="+mn-cs"/>
        </a:defRPr>
      </a:lvl8pPr>
      <a:lvl9pPr marL="3555500" indent="-325115" algn="l" defTabSz="1300460" rtl="0" eaLnBrk="1" latinLnBrk="0" hangingPunct="1">
        <a:lnSpc>
          <a:spcPct val="100000"/>
        </a:lnSpc>
        <a:spcBef>
          <a:spcPts val="711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9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nstr.iastate.libguides.com/dmp/writingDMP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www.dlib.si/details/URN:NBN:SI:DOC-G0DPXMZ1/?query='keywords%3d%c5%a0tebe,+Bezjak,+Brvar:+research+data.2015'&amp;pageSize=25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data.princeton.edu/research-lifecycle-guide/research-lifecycle-guide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catalogue.cessda.eu/" TargetMode="Externa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catalogue.cessda.eu/?q=school%20%7C%20class&amp;classifications.term%5b0%5d=children&amp;dataCollectionYear%5bmin%5d=2019&amp;dataCollectionYear%5bmax%5d=2023" TargetMode="External"/><Relationship Id="rId2" Type="http://schemas.openxmlformats.org/officeDocument/2006/relationships/hyperlink" Target="https://datacatalogue.cessda.eu/documentation/advanced-search.html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030/101008589" TargetMode="External"/><Relationship Id="rId2" Type="http://schemas.openxmlformats.org/officeDocument/2006/relationships/hyperlink" Target="https://coordinate.fsd.tuni.fi/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1.png"/><Relationship Id="rId2" Type="http://schemas.openxmlformats.org/officeDocument/2006/relationships/hyperlink" Target="http://www.valuesatlas.eu/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jpeg"/><Relationship Id="rId5" Type="http://schemas.openxmlformats.org/officeDocument/2006/relationships/image" Target="../media/image58.png"/><Relationship Id="rId4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8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3.png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59.png"/><Relationship Id="rId7" Type="http://schemas.openxmlformats.org/officeDocument/2006/relationships/image" Target="../media/image6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61.png"/><Relationship Id="rId5" Type="http://schemas.openxmlformats.org/officeDocument/2006/relationships/image" Target="../media/image67.png"/><Relationship Id="rId10" Type="http://schemas.openxmlformats.org/officeDocument/2006/relationships/image" Target="../media/image60.jpeg"/><Relationship Id="rId4" Type="http://schemas.openxmlformats.org/officeDocument/2006/relationships/image" Target="../media/image58.png"/><Relationship Id="rId9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73.pn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I.J.P.Sieben@tilburguniversity.edu" TargetMode="Externa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png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61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8.png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83.png"/><Relationship Id="rId7" Type="http://schemas.openxmlformats.org/officeDocument/2006/relationships/image" Target="../media/image60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9.png"/><Relationship Id="rId4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rs-kp.si/" TargetMode="Externa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hyperlink" Target="http://www.micreate.eu/" TargetMode="Externa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EE8CF5-9502-4E76-9976-9A6525C3B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/>
              <a:t>Forum on using and sharing research data about child well-being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27E549C-058E-4A94-AE7D-59BFFA3BF9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CESSDA webinar</a:t>
            </a:r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C3D2373-9B72-4A86-A44A-5459BF81F2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0</a:t>
            </a:r>
            <a:r>
              <a:rPr lang="sl-SI" dirty="0" smtClean="0"/>
              <a:t>8</a:t>
            </a:r>
            <a:r>
              <a:rPr lang="en-GB" dirty="0" smtClean="0"/>
              <a:t> </a:t>
            </a:r>
            <a:r>
              <a:rPr lang="en-GB" dirty="0"/>
              <a:t>December </a:t>
            </a:r>
            <a:r>
              <a:rPr lang="en-GB" dirty="0" smtClean="0"/>
              <a:t>20</a:t>
            </a:r>
            <a:r>
              <a:rPr lang="sl-SI" dirty="0" smtClean="0"/>
              <a:t>23, </a:t>
            </a:r>
            <a:r>
              <a:rPr lang="sl-SI" dirty="0" err="1" smtClean="0"/>
              <a:t>Online</a:t>
            </a:r>
            <a:endParaRPr lang="en-GB" dirty="0"/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8C3D2373-9B72-4A86-A44A-5459BF81F2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0228" y="6302079"/>
            <a:ext cx="8073010" cy="520700"/>
          </a:xfrm>
        </p:spPr>
        <p:txBody>
          <a:bodyPr>
            <a:normAutofit fontScale="85000" lnSpcReduction="10000"/>
          </a:bodyPr>
          <a:lstStyle/>
          <a:p>
            <a:r>
              <a:rPr lang="sl-SI" dirty="0" smtClean="0"/>
              <a:t>Bezjak Sonja, Tuominen Markus, </a:t>
            </a:r>
            <a:r>
              <a:rPr lang="sl-SI" dirty="0"/>
              <a:t>Sieben </a:t>
            </a:r>
            <a:r>
              <a:rPr lang="sl-SI" dirty="0" smtClean="0"/>
              <a:t>Inge, Sedmak Mateja, Vipavc Brvar Irena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977" y="529375"/>
            <a:ext cx="1541998" cy="1111539"/>
          </a:xfrm>
          <a:prstGeom prst="rect">
            <a:avLst/>
          </a:prstGeom>
        </p:spPr>
      </p:pic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8C3D2373-9B72-4A86-A44A-5459BF81F2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72628" y="8766353"/>
            <a:ext cx="8073010" cy="520700"/>
          </a:xfrm>
        </p:spPr>
        <p:txBody>
          <a:bodyPr>
            <a:normAutofit/>
          </a:bodyPr>
          <a:lstStyle/>
          <a:p>
            <a:r>
              <a:rPr lang="sl-SI" i="0" dirty="0" smtClean="0"/>
              <a:t>DOI: </a:t>
            </a:r>
            <a:r>
              <a:rPr lang="en-GB" i="0" dirty="0"/>
              <a:t>10.5281/zenodo.10474145</a:t>
            </a:r>
            <a:endParaRPr lang="en-GB" i="0" dirty="0"/>
          </a:p>
        </p:txBody>
      </p:sp>
    </p:spTree>
    <p:extLst>
      <p:ext uri="{BB962C8B-B14F-4D97-AF65-F5344CB8AC3E}">
        <p14:creationId xmlns:p14="http://schemas.microsoft.com/office/powerpoint/2010/main" val="30992434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071341" y="3473145"/>
            <a:ext cx="8072659" cy="1953869"/>
          </a:xfrm>
        </p:spPr>
        <p:txBody>
          <a:bodyPr>
            <a:noAutofit/>
          </a:bodyPr>
          <a:lstStyle/>
          <a:p>
            <a:r>
              <a:rPr lang="en-GB" sz="3600" dirty="0" smtClean="0"/>
              <a:t>Good to know to be able to avoid common and challenging situations before publishing your data</a:t>
            </a:r>
            <a:endParaRPr lang="en-GB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Typical questions asked by data archives</a:t>
            </a:r>
            <a:endParaRPr lang="en-GB" dirty="0"/>
          </a:p>
        </p:txBody>
      </p:sp>
      <p:pic>
        <p:nvPicPr>
          <p:cNvPr id="4" name="Picture 2" descr="Write a DMP - Data Management Plan (DMP) Guide - Library Guides at Iowa  State Universit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1527" y="3080086"/>
            <a:ext cx="4702474" cy="470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936480" y="8108753"/>
            <a:ext cx="50283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400" dirty="0" smtClean="0">
                <a:latin typeface="+mj-lt"/>
              </a:rPr>
              <a:t>Iowa State University Library, </a:t>
            </a:r>
            <a:r>
              <a:rPr lang="en-GB" sz="1400" dirty="0" smtClean="0">
                <a:latin typeface="+mj-lt"/>
                <a:hlinkClick r:id="rId3"/>
              </a:rPr>
              <a:t>DMP Guide</a:t>
            </a:r>
            <a:r>
              <a:rPr lang="en-GB" sz="1400" dirty="0" smtClean="0">
                <a:latin typeface="+mj-lt"/>
              </a:rPr>
              <a:t>.</a:t>
            </a:r>
            <a:endParaRPr lang="en-GB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97853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7921320" cy="4998906"/>
          </a:xfrm>
        </p:spPr>
        <p:txBody>
          <a:bodyPr>
            <a:normAutofit/>
          </a:bodyPr>
          <a:lstStyle/>
          <a:p>
            <a:pPr marL="0" lvl="0" indent="0">
              <a:spcBef>
                <a:spcPts val="360"/>
              </a:spcBef>
              <a:buNone/>
            </a:pPr>
            <a:r>
              <a:rPr lang="en-US" sz="3600" dirty="0">
                <a:latin typeface="Tahoma"/>
                <a:ea typeface="Tahoma"/>
                <a:cs typeface="Tahoma"/>
                <a:sym typeface="Tahoma"/>
              </a:rPr>
              <a:t>Research data is </a:t>
            </a:r>
            <a:r>
              <a:rPr lang="en-US" sz="3600" b="1" dirty="0">
                <a:latin typeface="Tahoma"/>
                <a:ea typeface="Tahoma"/>
                <a:cs typeface="Tahoma"/>
                <a:sym typeface="Tahoma"/>
              </a:rPr>
              <a:t>… </a:t>
            </a:r>
          </a:p>
          <a:p>
            <a:pPr marL="0" lvl="0" indent="0">
              <a:spcBef>
                <a:spcPts val="360"/>
              </a:spcBef>
              <a:buNone/>
            </a:pPr>
            <a:r>
              <a:rPr lang="en-US" sz="3600" b="1" dirty="0">
                <a:latin typeface="Tahoma"/>
                <a:ea typeface="Tahoma"/>
                <a:cs typeface="Tahoma"/>
                <a:sym typeface="Tahoma"/>
              </a:rPr>
              <a:t>… primary sources that underpin scientific research </a:t>
            </a:r>
            <a:r>
              <a:rPr lang="en-US" sz="3600" dirty="0">
                <a:latin typeface="Tahoma"/>
                <a:ea typeface="Tahoma"/>
                <a:cs typeface="Tahoma"/>
                <a:sym typeface="Tahoma"/>
              </a:rPr>
              <a:t>and enable derivation of theoretical or applied findings.</a:t>
            </a:r>
          </a:p>
          <a:p>
            <a:pPr marL="0" lvl="0" indent="0" algn="r">
              <a:lnSpc>
                <a:spcPct val="115000"/>
              </a:lnSpc>
              <a:spcBef>
                <a:spcPts val="300"/>
              </a:spcBef>
              <a:buClr>
                <a:schemeClr val="dk1"/>
              </a:buClr>
              <a:buSzPts val="1100"/>
              <a:buNone/>
            </a:pPr>
            <a:r>
              <a:rPr lang="en-US" sz="1600" dirty="0">
                <a:latin typeface="Tahoma"/>
                <a:ea typeface="Tahoma"/>
                <a:cs typeface="Tahoma"/>
                <a:sym typeface="Tahoma"/>
              </a:rPr>
              <a:t>(</a:t>
            </a:r>
            <a:r>
              <a:rPr lang="en-US" sz="1600" u="sng" dirty="0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  <a:hlinkClick r:id="rId2"/>
              </a:rPr>
              <a:t>Preparing research data for open access : guide for data producers</a:t>
            </a:r>
            <a:r>
              <a:rPr lang="en-US" sz="1600" dirty="0">
                <a:latin typeface="Tahoma"/>
                <a:ea typeface="Tahoma"/>
                <a:cs typeface="Tahoma"/>
                <a:sym typeface="Tahoma"/>
              </a:rPr>
              <a:t>, 2015)</a:t>
            </a:r>
          </a:p>
          <a:p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Research Data</a:t>
            </a:r>
            <a:endParaRPr lang="en-GB" dirty="0"/>
          </a:p>
        </p:txBody>
      </p:sp>
      <p:pic>
        <p:nvPicPr>
          <p:cNvPr id="4" name="Google Shape;356;g22333add30a_0_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99093" y="1882574"/>
            <a:ext cx="4735089" cy="70703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3321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Research data and methods in SSH</a:t>
            </a:r>
            <a:endParaRPr lang="en-GB" dirty="0"/>
          </a:p>
        </p:txBody>
      </p:sp>
      <p:graphicFrame>
        <p:nvGraphicFramePr>
          <p:cNvPr id="4" name="Google Shape;372;g2268723479a_0_26"/>
          <p:cNvGraphicFramePr/>
          <p:nvPr>
            <p:extLst>
              <p:ext uri="{D42A27DB-BD31-4B8C-83A1-F6EECF244321}">
                <p14:modId xmlns:p14="http://schemas.microsoft.com/office/powerpoint/2010/main" val="2822422453"/>
              </p:ext>
            </p:extLst>
          </p:nvPr>
        </p:nvGraphicFramePr>
        <p:xfrm>
          <a:off x="731361" y="2121085"/>
          <a:ext cx="9749690" cy="652263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461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81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8615">
                <a:tc gridSpan="2"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sl-SI" sz="2800" b="1" dirty="0" smtClean="0">
                          <a:solidFill>
                            <a:srgbClr val="C00000"/>
                          </a:solidFill>
                        </a:rPr>
                        <a:t>Social </a:t>
                      </a:r>
                      <a:r>
                        <a:rPr lang="en-GB" sz="2800" b="1" noProof="0" dirty="0" smtClean="0">
                          <a:solidFill>
                            <a:srgbClr val="C00000"/>
                          </a:solidFill>
                        </a:rPr>
                        <a:t>sciences</a:t>
                      </a:r>
                      <a:r>
                        <a:rPr lang="en-GB" sz="2800" b="1" baseline="0" noProof="0" dirty="0" smtClean="0">
                          <a:solidFill>
                            <a:srgbClr val="C00000"/>
                          </a:solidFill>
                        </a:rPr>
                        <a:t> and humanities </a:t>
                      </a:r>
                      <a:endParaRPr lang="en-GB" sz="2800" b="1" noProof="0" dirty="0">
                        <a:solidFill>
                          <a:srgbClr val="C00000"/>
                        </a:solidFill>
                      </a:endParaRPr>
                    </a:p>
                  </a:txBody>
                  <a:tcPr marL="91425" marR="91425" marT="91425" marB="9142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61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b="1" dirty="0">
                          <a:solidFill>
                            <a:srgbClr val="C00000"/>
                          </a:solidFill>
                        </a:rPr>
                        <a:t>Methods</a:t>
                      </a:r>
                      <a:endParaRPr sz="2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solidFill>
                            <a:srgbClr val="C00000"/>
                          </a:solidFill>
                        </a:rPr>
                        <a:t> Methods</a:t>
                      </a: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852">
                <a:tc>
                  <a:txBody>
                    <a:bodyPr/>
                    <a:lstStyle/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dirty="0"/>
                        <a:t>Opinion polls </a:t>
                      </a:r>
                      <a:endParaRPr sz="2800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i="1" dirty="0"/>
                        <a:t>Surveys </a:t>
                      </a:r>
                      <a:endParaRPr sz="2800" i="1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dirty="0"/>
                        <a:t>Interviews </a:t>
                      </a:r>
                      <a:endParaRPr sz="2800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i="1" dirty="0"/>
                        <a:t>Mass media, social media </a:t>
                      </a:r>
                      <a:endParaRPr sz="2800" i="1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dirty="0"/>
                        <a:t>Laboratory experiments </a:t>
                      </a:r>
                      <a:endParaRPr sz="2800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i="1" dirty="0"/>
                        <a:t>Field experiments </a:t>
                      </a:r>
                      <a:endParaRPr sz="2800" i="1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dirty="0"/>
                        <a:t>Fieldwork notes </a:t>
                      </a:r>
                      <a:endParaRPr sz="2800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i="1" dirty="0"/>
                        <a:t>Demographic records </a:t>
                      </a:r>
                      <a:endParaRPr sz="2800" i="1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dirty="0"/>
                        <a:t>Census records </a:t>
                      </a:r>
                      <a:endParaRPr sz="2800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i="1" dirty="0"/>
                        <a:t>Voting records </a:t>
                      </a:r>
                      <a:endParaRPr sz="2800" i="1" dirty="0"/>
                    </a:p>
                    <a:p>
                      <a:pPr marL="457200" lvl="0" indent="-361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100"/>
                        <a:buChar char="●"/>
                      </a:pPr>
                      <a:r>
                        <a:rPr lang="en-GB" sz="2800" dirty="0"/>
                        <a:t>Economic indicators</a:t>
                      </a:r>
                      <a:endParaRPr sz="2800"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dirty="0" smtClean="0"/>
                        <a:t>Newspapers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i="1" dirty="0" smtClean="0"/>
                        <a:t>Photographs, video material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dirty="0" smtClean="0"/>
                        <a:t>Letters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i="1" dirty="0" smtClean="0"/>
                        <a:t>Diaries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dirty="0" smtClean="0"/>
                        <a:t>Literature: books, articles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i="1" dirty="0" smtClean="0"/>
                        <a:t>Church records</a:t>
                      </a:r>
                      <a:r>
                        <a:rPr lang="en-US" sz="2800" dirty="0" smtClean="0"/>
                        <a:t>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dirty="0" smtClean="0"/>
                        <a:t>Court records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i="1" dirty="0" smtClean="0"/>
                        <a:t>Maps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dirty="0" smtClean="0"/>
                        <a:t>Art artefacts </a:t>
                      </a:r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en-US" sz="2800" i="1" dirty="0" smtClean="0"/>
                        <a:t>Historic artefacts</a:t>
                      </a:r>
                      <a:endParaRPr lang="sl-SI" sz="2800" i="1" dirty="0" smtClean="0"/>
                    </a:p>
                    <a:p>
                      <a:pPr marL="457200" lvl="0" indent="-3683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2200"/>
                        <a:buChar char="●"/>
                      </a:pPr>
                      <a:r>
                        <a:rPr lang="sl-SI" sz="2800" i="1" dirty="0" smtClean="0"/>
                        <a:t>…</a:t>
                      </a:r>
                      <a:endParaRPr lang="en-US" sz="2800" i="1"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904561" y="2121085"/>
            <a:ext cx="5076968" cy="5008728"/>
          </a:xfrm>
          <a:prstGeom prst="rect">
            <a:avLst/>
          </a:prstGeom>
          <a:ln w="127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pPr algn="l"/>
            <a:r>
              <a:rPr lang="en-GB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Sources: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Generate your own data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Obtain it from other researchers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Data repositories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Existing records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b="0" dirty="0" smtClean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Libraries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Archives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0" dirty="0" smtClean="0">
                <a:solidFill>
                  <a:schemeClr val="bg2">
                    <a:lumMod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Museums Public/corporate/government records </a:t>
            </a:r>
          </a:p>
          <a:p>
            <a:pPr algn="l"/>
            <a:endParaRPr lang="en-GB" b="0" dirty="0" smtClean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en-GB" b="0" dirty="0" smtClean="0">
              <a:solidFill>
                <a:schemeClr val="bg2">
                  <a:lumMod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Google Shape;371;g2268723479a_0_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909050" y="9300825"/>
            <a:ext cx="9144001" cy="6029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51815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908779" y="3329928"/>
            <a:ext cx="3838031" cy="499890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Data types (</a:t>
            </a:r>
            <a:r>
              <a:rPr lang="en-GB" b="1" dirty="0" smtClean="0"/>
              <a:t>textual, numerical, multimedia, structured, software code etc</a:t>
            </a:r>
            <a:r>
              <a:rPr lang="en-GB" dirty="0" smtClean="0"/>
              <a:t>.) can be stored in various formats. </a:t>
            </a:r>
          </a:p>
          <a:p>
            <a:pPr>
              <a:buFontTx/>
              <a:buChar char="-"/>
            </a:pPr>
            <a:r>
              <a:rPr lang="en-GB" dirty="0" smtClean="0"/>
              <a:t>statistical data may be stored as SPSS (*.</a:t>
            </a:r>
            <a:r>
              <a:rPr lang="en-GB" dirty="0" err="1" smtClean="0"/>
              <a:t>sav</a:t>
            </a:r>
            <a:r>
              <a:rPr lang="en-GB" dirty="0" smtClean="0"/>
              <a:t>) or STATA file formats,</a:t>
            </a:r>
          </a:p>
          <a:p>
            <a:pPr>
              <a:buFontTx/>
              <a:buChar char="-"/>
            </a:pPr>
            <a:r>
              <a:rPr lang="en-GB" dirty="0" smtClean="0"/>
              <a:t>movies as *.mpg or *.</a:t>
            </a:r>
            <a:r>
              <a:rPr lang="en-GB" dirty="0" err="1" smtClean="0"/>
              <a:t>avi</a:t>
            </a:r>
            <a:r>
              <a:rPr lang="en-GB" dirty="0" smtClean="0"/>
              <a:t>, </a:t>
            </a:r>
          </a:p>
          <a:p>
            <a:pPr>
              <a:buFontTx/>
              <a:buChar char="-"/>
            </a:pPr>
            <a:r>
              <a:rPr lang="en-GB" dirty="0" smtClean="0"/>
              <a:t>structured data as *.xml or in a relational MySQL database </a:t>
            </a:r>
          </a:p>
          <a:p>
            <a:pPr>
              <a:buFontTx/>
              <a:buChar char="-"/>
            </a:pPr>
            <a:r>
              <a:rPr lang="en-GB" dirty="0" smtClean="0"/>
              <a:t>textual files as *.</a:t>
            </a:r>
            <a:r>
              <a:rPr lang="en-GB" dirty="0" err="1" smtClean="0"/>
              <a:t>docx</a:t>
            </a:r>
            <a:r>
              <a:rPr lang="en-GB" dirty="0" smtClean="0"/>
              <a:t>, *.pdf or *.rtf.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Research Data</a:t>
            </a:r>
            <a:endParaRPr lang="en-GB" dirty="0"/>
          </a:p>
        </p:txBody>
      </p:sp>
      <p:sp>
        <p:nvSpPr>
          <p:cNvPr id="7" name="Text Placeholder 5"/>
          <p:cNvSpPr txBox="1">
            <a:spLocks/>
          </p:cNvSpPr>
          <p:nvPr/>
        </p:nvSpPr>
        <p:spPr>
          <a:xfrm>
            <a:off x="6032109" y="3324986"/>
            <a:ext cx="3362901" cy="4998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84200" marR="0" indent="-5842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73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1pPr>
            <a:lvl2pPr marL="889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2pPr>
            <a:lvl3pPr marL="1333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3pPr>
            <a:lvl4pPr marL="1778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4pPr>
            <a:lvl5pPr marL="2222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5pPr>
            <a:lvl6pPr marL="2667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3111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3556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4000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marL="0" indent="0">
              <a:buNone/>
            </a:pPr>
            <a:r>
              <a:rPr lang="en-GB" sz="2400" dirty="0" smtClean="0"/>
              <a:t>The size of the files matters and so does the complexity. Managing a relatively </a:t>
            </a:r>
            <a:r>
              <a:rPr lang="en-GB" sz="2400" b="1" dirty="0" smtClean="0"/>
              <a:t>small and simple dataset</a:t>
            </a:r>
            <a:r>
              <a:rPr lang="en-GB" sz="2400" dirty="0" smtClean="0"/>
              <a:t> presents different challenges from managing </a:t>
            </a:r>
            <a:r>
              <a:rPr lang="en-GB" sz="2400" b="1" dirty="0" smtClean="0"/>
              <a:t>large, complex data files</a:t>
            </a:r>
            <a:r>
              <a:rPr lang="en-GB" sz="2400" dirty="0" smtClean="0"/>
              <a:t>.</a:t>
            </a:r>
            <a:endParaRPr lang="en-GB" sz="2400" dirty="0"/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10680309" y="3306596"/>
            <a:ext cx="3371866" cy="4998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84200" marR="0" indent="-5842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73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1pPr>
            <a:lvl2pPr marL="889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2pPr>
            <a:lvl3pPr marL="1333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3pPr>
            <a:lvl4pPr marL="1778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4pPr>
            <a:lvl5pPr marL="2222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5pPr>
            <a:lvl6pPr marL="2667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3111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3556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4000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marL="0" indent="0">
              <a:buNone/>
            </a:pPr>
            <a:r>
              <a:rPr lang="en-GB" sz="2400" dirty="0" smtClean="0"/>
              <a:t>The different stages that your data travels through (</a:t>
            </a:r>
            <a:r>
              <a:rPr lang="en-GB" sz="2400" b="1" dirty="0" smtClean="0"/>
              <a:t>raw, cleaned up, processed, analysed data</a:t>
            </a:r>
            <a:r>
              <a:rPr lang="en-GB" sz="2400" dirty="0" smtClean="0"/>
              <a:t>) involve their own data management challenges.</a:t>
            </a:r>
            <a:endParaRPr lang="en-GB" sz="2400" dirty="0"/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908780" y="2245199"/>
            <a:ext cx="3838031" cy="887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84200" marR="0" indent="-5842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73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1pPr>
            <a:lvl2pPr marL="889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2pPr>
            <a:lvl3pPr marL="1333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3pPr>
            <a:lvl4pPr marL="1778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4pPr>
            <a:lvl5pPr marL="2222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5pPr>
            <a:lvl6pPr marL="2667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3111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3556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4000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marL="0" indent="0">
              <a:buFontTx/>
              <a:buNone/>
            </a:pPr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Format</a:t>
            </a:r>
            <a:endParaRPr lang="en-GB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5821439" y="2248761"/>
            <a:ext cx="3838031" cy="887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84200" marR="0" indent="-5842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73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1pPr>
            <a:lvl2pPr marL="889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2pPr>
            <a:lvl3pPr marL="1333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3pPr>
            <a:lvl4pPr marL="1778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4pPr>
            <a:lvl5pPr marL="2222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5pPr>
            <a:lvl6pPr marL="2667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3111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3556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4000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marL="0" indent="0">
              <a:buFontTx/>
              <a:buNone/>
            </a:pPr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Size</a:t>
            </a:r>
            <a:r>
              <a:rPr lang="sl-SI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&amp;</a:t>
            </a:r>
            <a:r>
              <a:rPr lang="sl-SI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Complexity</a:t>
            </a:r>
            <a:endParaRPr lang="en-GB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 Placeholder 5"/>
          <p:cNvSpPr txBox="1">
            <a:spLocks/>
          </p:cNvSpPr>
          <p:nvPr/>
        </p:nvSpPr>
        <p:spPr>
          <a:xfrm>
            <a:off x="10465157" y="2239797"/>
            <a:ext cx="3838031" cy="887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84200" marR="0" indent="-5842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73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1pPr>
            <a:lvl2pPr marL="889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2pPr>
            <a:lvl3pPr marL="1333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3pPr>
            <a:lvl4pPr marL="17780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4pPr>
            <a:lvl5pPr marL="2222500" marR="0" indent="-288000" algn="l" defTabSz="584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50000"/>
              <a:buFontTx/>
              <a:buBlip>
                <a:blip r:embed="rId2"/>
              </a:buBlip>
              <a:tabLst/>
              <a:defRPr sz="28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"/>
              </a:defRPr>
            </a:lvl5pPr>
            <a:lvl6pPr marL="2667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3111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35560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4000500" marR="0" indent="-444500" algn="l" defTabSz="584200" rtl="0" eaLnBrk="1" latinLnBrk="0" hangingPunct="1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6A6C76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marL="0" indent="0">
              <a:buFontTx/>
              <a:buNone/>
            </a:pPr>
            <a:r>
              <a:rPr lang="en-GB" b="1" dirty="0" smtClean="0">
                <a:solidFill>
                  <a:schemeClr val="bg1">
                    <a:lumMod val="75000"/>
                  </a:schemeClr>
                </a:solidFill>
              </a:rPr>
              <a:t>Research Phase</a:t>
            </a:r>
            <a:endParaRPr lang="en-GB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2373" y="5298503"/>
            <a:ext cx="3185832" cy="318583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015344" y="9168825"/>
            <a:ext cx="866775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/>
            <a:r>
              <a:rPr lang="en-GB" sz="1600" b="0" dirty="0">
                <a:latin typeface="Tahoma"/>
                <a:ea typeface="Tahoma"/>
                <a:cs typeface="Tahoma"/>
                <a:sym typeface="Tahoma"/>
              </a:rPr>
              <a:t>CESSDA Training Team (2017 - 2022). CESSDA Data Management Expert Guide. </a:t>
            </a:r>
          </a:p>
          <a:p>
            <a:pPr lvl="0" algn="l"/>
            <a:r>
              <a:rPr lang="en-GB" sz="1600" b="0" dirty="0">
                <a:latin typeface="Tahoma"/>
                <a:ea typeface="Tahoma"/>
                <a:cs typeface="Tahoma"/>
                <a:sym typeface="Tahoma"/>
              </a:rPr>
              <a:t>Bergen, Norway: CESSDA ERIC. Retrieved from https://dmeg.cessda.eu/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128" y="8170576"/>
            <a:ext cx="898316" cy="31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6577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Personal data </a:t>
            </a:r>
            <a:endParaRPr lang="en-US" dirty="0"/>
          </a:p>
        </p:txBody>
      </p:sp>
      <p:pic>
        <p:nvPicPr>
          <p:cNvPr id="4" name="Google Shape;413;g22333add30a_0_7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03167" y="2200667"/>
            <a:ext cx="9958040" cy="55069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015344" y="9161217"/>
            <a:ext cx="866775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/>
            <a:r>
              <a:rPr lang="en-GB" sz="1600" b="0" dirty="0">
                <a:latin typeface="Tahoma"/>
                <a:ea typeface="Tahoma"/>
                <a:cs typeface="Tahoma"/>
                <a:sym typeface="Tahoma"/>
              </a:rPr>
              <a:t>CESSDA Training Team (2017 - 2022). CESSDA Data Management Expert Guide. </a:t>
            </a:r>
          </a:p>
          <a:p>
            <a:pPr lvl="0" algn="l"/>
            <a:r>
              <a:rPr lang="en-GB" sz="1600" b="0" dirty="0">
                <a:latin typeface="Tahoma"/>
                <a:ea typeface="Tahoma"/>
                <a:cs typeface="Tahoma"/>
                <a:sym typeface="Tahoma"/>
              </a:rPr>
              <a:t>Bergen, Norway: CESSDA ERIC. Retrieved from https://dmeg.cessda.eu/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075" y="8025665"/>
            <a:ext cx="898316" cy="31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921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General Data Protection Regulation (2018)</a:t>
            </a:r>
          </a:p>
          <a:p>
            <a:r>
              <a:rPr lang="en-GB" dirty="0" smtClean="0"/>
              <a:t>National legislations</a:t>
            </a:r>
          </a:p>
          <a:p>
            <a:r>
              <a:rPr lang="en-GB" dirty="0" smtClean="0"/>
              <a:t>Ethical codes 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Data Protection Officers </a:t>
            </a:r>
          </a:p>
          <a:p>
            <a:r>
              <a:rPr lang="en-GB" dirty="0" smtClean="0"/>
              <a:t>Ethical reviews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Personal data – legal </a:t>
            </a:r>
            <a:r>
              <a:rPr lang="sl-SI" dirty="0" err="1" smtClean="0"/>
              <a:t>framework</a:t>
            </a:r>
            <a:r>
              <a:rPr lang="sl-SI" dirty="0" smtClean="0"/>
              <a:t> in EU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9328" y="5805420"/>
            <a:ext cx="4378210" cy="22328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470" y="4564466"/>
            <a:ext cx="2987130" cy="25751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0349" y="2019299"/>
            <a:ext cx="3185910" cy="21896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08751" y="3114113"/>
            <a:ext cx="2771775" cy="2857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9335" y="6685491"/>
            <a:ext cx="3589984" cy="190717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015344" y="9161217"/>
            <a:ext cx="866775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/>
            <a:r>
              <a:rPr lang="en-GB" sz="1600" b="0" dirty="0">
                <a:latin typeface="Tahoma"/>
                <a:ea typeface="Tahoma"/>
                <a:cs typeface="Tahoma"/>
                <a:sym typeface="Tahoma"/>
              </a:rPr>
              <a:t>CESSDA Training Team (2017 - 2022). CESSDA Data Management Expert Guide. </a:t>
            </a:r>
          </a:p>
          <a:p>
            <a:pPr lvl="0" algn="l"/>
            <a:r>
              <a:rPr lang="en-GB" sz="1600" b="0" dirty="0">
                <a:latin typeface="Tahoma"/>
                <a:ea typeface="Tahoma"/>
                <a:cs typeface="Tahoma"/>
                <a:sym typeface="Tahoma"/>
              </a:rPr>
              <a:t>Bergen, Norway: CESSDA ERIC. Retrieved from https://dmeg.cessda.eu/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128" y="8170576"/>
            <a:ext cx="898316" cy="31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149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560" y="2251882"/>
            <a:ext cx="7042243" cy="618586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8715501" y="3846355"/>
            <a:ext cx="7272858" cy="2635127"/>
          </a:xfrm>
        </p:spPr>
        <p:txBody>
          <a:bodyPr/>
          <a:lstStyle/>
          <a:p>
            <a:pPr marL="0" lvl="0" indent="0">
              <a:lnSpc>
                <a:spcPct val="115000"/>
              </a:lnSpc>
              <a:spcBef>
                <a:spcPts val="500"/>
              </a:spcBef>
              <a:buNone/>
            </a:pPr>
            <a:r>
              <a:rPr lang="en-US" dirty="0">
                <a:solidFill>
                  <a:srgbClr val="1A1A1A"/>
                </a:solidFill>
                <a:latin typeface="Tahoma"/>
                <a:ea typeface="Tahoma"/>
                <a:cs typeface="Tahoma"/>
                <a:sym typeface="Tahoma"/>
              </a:rPr>
              <a:t>„The research data lifecycle is a model that illustrates the stages of data management and describes how data flow through a research project from start to finish.“  </a:t>
            </a:r>
          </a:p>
          <a:p>
            <a:pPr marL="0" lvl="0" indent="0" algn="r">
              <a:lnSpc>
                <a:spcPct val="115000"/>
              </a:lnSpc>
              <a:spcBef>
                <a:spcPts val="300"/>
              </a:spcBef>
              <a:buNone/>
            </a:pPr>
            <a:r>
              <a:rPr lang="en-US" sz="1800" u="sng" dirty="0">
                <a:solidFill>
                  <a:schemeClr val="hlink"/>
                </a:solidFill>
                <a:latin typeface="Tahoma"/>
                <a:ea typeface="Tahoma"/>
                <a:cs typeface="Tahoma"/>
                <a:sym typeface="Tahoma"/>
                <a:hlinkClick r:id="rId3"/>
              </a:rPr>
              <a:t>(Princeton Research Data Service</a:t>
            </a:r>
            <a:r>
              <a:rPr lang="en-US" sz="1800" dirty="0">
                <a:solidFill>
                  <a:srgbClr val="1A1A1A"/>
                </a:solidFill>
                <a:latin typeface="Tahoma"/>
                <a:ea typeface="Tahoma"/>
                <a:cs typeface="Tahoma"/>
                <a:sym typeface="Tahoma"/>
              </a:rPr>
              <a:t>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Research Data Lifecycle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128" y="8170576"/>
            <a:ext cx="898316" cy="31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761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lnSpc>
                <a:spcPct val="115000"/>
              </a:lnSpc>
              <a:spcBef>
                <a:spcPts val="500"/>
              </a:spcBef>
              <a:buClr>
                <a:schemeClr val="dk1"/>
              </a:buClr>
              <a:buSzPts val="1100"/>
              <a:buNone/>
            </a:pPr>
            <a:r>
              <a:rPr lang="en-US" sz="3200" dirty="0">
                <a:latin typeface="Tahoma"/>
                <a:ea typeface="Tahoma"/>
                <a:cs typeface="Tahoma"/>
                <a:sym typeface="Tahoma"/>
              </a:rPr>
              <a:t>… refers to how you </a:t>
            </a:r>
            <a:r>
              <a:rPr lang="en-US" sz="3200" b="1" i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handle, </a:t>
            </a:r>
            <a:r>
              <a:rPr lang="en-US" sz="3200" b="1" i="1" dirty="0" err="1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organise</a:t>
            </a:r>
            <a:r>
              <a:rPr lang="en-US" sz="3200" b="1" i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, and structure</a:t>
            </a:r>
            <a:r>
              <a:rPr lang="en-US" sz="3200" b="1" i="1" dirty="0">
                <a:solidFill>
                  <a:srgbClr val="632523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dirty="0">
                <a:latin typeface="Tahoma"/>
                <a:ea typeface="Tahoma"/>
                <a:cs typeface="Tahoma"/>
                <a:sym typeface="Tahoma"/>
              </a:rPr>
              <a:t>your research data throughout the research process.</a:t>
            </a:r>
          </a:p>
          <a:p>
            <a:pPr marL="0" lvl="0" indent="0">
              <a:lnSpc>
                <a:spcPct val="115000"/>
              </a:lnSpc>
              <a:spcBef>
                <a:spcPts val="500"/>
              </a:spcBef>
              <a:buClr>
                <a:schemeClr val="dk1"/>
              </a:buClr>
              <a:buSzPts val="1100"/>
              <a:buNone/>
            </a:pPr>
            <a:endParaRPr lang="en-US" sz="3200" dirty="0">
              <a:latin typeface="Tahoma"/>
              <a:ea typeface="Tahoma"/>
              <a:cs typeface="Tahoma"/>
              <a:sym typeface="Tahoma"/>
            </a:endParaRPr>
          </a:p>
          <a:p>
            <a:pPr marL="0" lvl="0" indent="0">
              <a:lnSpc>
                <a:spcPct val="115000"/>
              </a:lnSpc>
              <a:spcBef>
                <a:spcPts val="500"/>
              </a:spcBef>
              <a:buNone/>
            </a:pPr>
            <a:r>
              <a:rPr lang="en-US" sz="3200" dirty="0">
                <a:latin typeface="Tahoma"/>
                <a:ea typeface="Tahoma"/>
                <a:cs typeface="Tahoma"/>
                <a:sym typeface="Tahoma"/>
              </a:rPr>
              <a:t>… addresses also your plans for the data </a:t>
            </a:r>
            <a:r>
              <a:rPr lang="en-US" sz="3200" b="1" i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after</a:t>
            </a:r>
            <a:r>
              <a:rPr lang="en-US" sz="3200" b="1" i="1" dirty="0">
                <a:solidFill>
                  <a:srgbClr val="632523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dirty="0">
                <a:latin typeface="Tahoma"/>
                <a:ea typeface="Tahoma"/>
                <a:cs typeface="Tahoma"/>
                <a:sym typeface="Tahoma"/>
              </a:rPr>
              <a:t>the research is complete.</a:t>
            </a:r>
          </a:p>
          <a:p>
            <a:pPr marL="0" lvl="0" indent="0">
              <a:lnSpc>
                <a:spcPct val="115000"/>
              </a:lnSpc>
              <a:spcBef>
                <a:spcPts val="500"/>
              </a:spcBef>
              <a:buNone/>
            </a:pPr>
            <a:endParaRPr lang="en-US" dirty="0">
              <a:latin typeface="Tahoma"/>
              <a:ea typeface="Tahoma"/>
              <a:cs typeface="Tahoma"/>
              <a:sym typeface="Tahoma"/>
            </a:endParaRPr>
          </a:p>
          <a:p>
            <a:pPr marL="457200" lvl="0" indent="-355600">
              <a:lnSpc>
                <a:spcPct val="115000"/>
              </a:lnSpc>
              <a:spcBef>
                <a:spcPts val="500"/>
              </a:spcBef>
              <a:buSzPts val="20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It is a </a:t>
            </a:r>
            <a:r>
              <a:rPr lang="en-US" b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"living" document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that </a:t>
            </a:r>
            <a:r>
              <a:rPr lang="en-US" b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changes together with the needs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of a project and its participants.</a:t>
            </a:r>
          </a:p>
          <a:p>
            <a:pPr marL="457200" lvl="0" indent="-355600">
              <a:lnSpc>
                <a:spcPct val="115000"/>
              </a:lnSpc>
              <a:spcBef>
                <a:spcPts val="0"/>
              </a:spcBef>
              <a:buSzPts val="2000"/>
              <a:buFont typeface="Tahoma"/>
              <a:buChar char="●"/>
            </a:pPr>
            <a:r>
              <a:rPr lang="en-US" b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It is updated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 throughout the project to make sure that it tracks such changes over time and that </a:t>
            </a:r>
            <a:r>
              <a:rPr lang="en-US" b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it reflects the current state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of your project.</a:t>
            </a:r>
          </a:p>
          <a:p>
            <a:pPr marL="457200" lvl="0" indent="-355600">
              <a:lnSpc>
                <a:spcPct val="115000"/>
              </a:lnSpc>
              <a:spcBef>
                <a:spcPts val="0"/>
              </a:spcBef>
              <a:buSzPts val="20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A lot of </a:t>
            </a:r>
            <a:r>
              <a:rPr lang="en-US" b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diversity exists in DMPs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because they are always built around the particular needs of the data collected within your project. 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Research Data Management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0056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F4A075-41F4-AD44-AF37-03A9A8646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CESSDA DMEG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130" y="3339001"/>
            <a:ext cx="8993665" cy="5390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129" y="2146370"/>
            <a:ext cx="5271139" cy="9288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5795" y="1384034"/>
            <a:ext cx="5181600" cy="72294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68539" y="43110"/>
            <a:ext cx="1650225" cy="2283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00698" y="2486646"/>
            <a:ext cx="1583100" cy="22870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00698" y="4934011"/>
            <a:ext cx="1612624" cy="23687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43319" y="6992470"/>
            <a:ext cx="1670003" cy="247215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-670037" y="8613696"/>
            <a:ext cx="866775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b="0" dirty="0">
                <a:latin typeface="+mj-lt"/>
              </a:rPr>
              <a:t>CESSDA Training Team (2017 - 2022). CESSDA Data Management Expert Guide.</a:t>
            </a:r>
          </a:p>
          <a:p>
            <a:r>
              <a:rPr lang="en-US" sz="1000" b="0" dirty="0">
                <a:latin typeface="+mj-lt"/>
              </a:rPr>
              <a:t>Bergen, Norway: CESSDA ERIC. Retrieved from https://dmeg.cessda.eu/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218" y="8762387"/>
            <a:ext cx="898316" cy="31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961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9941189" cy="4998906"/>
          </a:xfrm>
        </p:spPr>
        <p:txBody>
          <a:bodyPr/>
          <a:lstStyle/>
          <a:p>
            <a:pPr marL="0" lvl="0" indent="0">
              <a:lnSpc>
                <a:spcPct val="105000"/>
              </a:lnSpc>
              <a:spcBef>
                <a:spcPts val="500"/>
              </a:spcBef>
              <a:buClr>
                <a:schemeClr val="dk1"/>
              </a:buClr>
              <a:buSzPts val="1100"/>
              <a:buNone/>
            </a:pPr>
            <a:r>
              <a:rPr lang="en-US" b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Data Publication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 should be considered as a </a:t>
            </a:r>
            <a:r>
              <a:rPr lang="en-US" b="1" dirty="0">
                <a:solidFill>
                  <a:srgbClr val="C00000"/>
                </a:solidFill>
                <a:latin typeface="Tahoma"/>
                <a:ea typeface="Tahoma"/>
                <a:cs typeface="Tahoma"/>
                <a:sym typeface="Tahoma"/>
              </a:rPr>
              <a:t>first-class research output </a:t>
            </a:r>
            <a:r>
              <a:rPr lang="en-US" sz="2000" dirty="0">
                <a:latin typeface="Tahoma"/>
                <a:ea typeface="Tahoma"/>
                <a:cs typeface="Tahoma"/>
                <a:sym typeface="Tahoma"/>
              </a:rPr>
              <a:t>(Knowledge Exchange, 2013).</a:t>
            </a:r>
          </a:p>
          <a:p>
            <a:pPr marL="0" lvl="0" indent="0">
              <a:lnSpc>
                <a:spcPct val="105000"/>
              </a:lnSpc>
              <a:spcBef>
                <a:spcPts val="500"/>
              </a:spcBef>
              <a:buClr>
                <a:schemeClr val="dk1"/>
              </a:buClr>
              <a:buSzPts val="1100"/>
              <a:buNone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 </a:t>
            </a:r>
          </a:p>
          <a:p>
            <a:pPr marL="0" lvl="0" indent="0">
              <a:lnSpc>
                <a:spcPct val="105000"/>
              </a:lnSpc>
              <a:spcBef>
                <a:spcPts val="500"/>
              </a:spcBef>
              <a:buClr>
                <a:schemeClr val="dk1"/>
              </a:buClr>
              <a:buSzPts val="1100"/>
              <a:buNone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For a dataset to »count« as a publication should be:</a:t>
            </a:r>
          </a:p>
          <a:p>
            <a:pPr marL="457200" lvl="0" indent="-368300">
              <a:lnSpc>
                <a:spcPct val="105000"/>
              </a:lnSpc>
              <a:spcBef>
                <a:spcPts val="500"/>
              </a:spcBef>
              <a:buSzPts val="22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Properly </a:t>
            </a:r>
            <a:r>
              <a:rPr lang="en-US" b="1" i="1" dirty="0">
                <a:solidFill>
                  <a:srgbClr val="953735"/>
                </a:solidFill>
                <a:latin typeface="Tahoma"/>
                <a:ea typeface="Tahoma"/>
                <a:cs typeface="Tahoma"/>
                <a:sym typeface="Tahoma"/>
              </a:rPr>
              <a:t>documented with metadata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,</a:t>
            </a:r>
          </a:p>
          <a:p>
            <a:pPr marL="457200" lvl="0" indent="-368300">
              <a:lnSpc>
                <a:spcPct val="105000"/>
              </a:lnSpc>
              <a:spcBef>
                <a:spcPts val="0"/>
              </a:spcBef>
              <a:buSzPts val="22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Reviewed for </a:t>
            </a:r>
            <a:r>
              <a:rPr lang="en-US" b="1" i="1" dirty="0">
                <a:solidFill>
                  <a:srgbClr val="953735"/>
                </a:solidFill>
                <a:latin typeface="Tahoma"/>
                <a:ea typeface="Tahoma"/>
                <a:cs typeface="Tahoma"/>
                <a:sym typeface="Tahoma"/>
              </a:rPr>
              <a:t>quality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;</a:t>
            </a:r>
          </a:p>
          <a:p>
            <a:pPr marL="457200" lvl="0" indent="-368300">
              <a:lnSpc>
                <a:spcPct val="105000"/>
              </a:lnSpc>
              <a:spcBef>
                <a:spcPts val="0"/>
              </a:spcBef>
              <a:buSzPts val="22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Searchable and discoverable </a:t>
            </a:r>
            <a:r>
              <a:rPr lang="en-US" b="1" i="1" dirty="0">
                <a:solidFill>
                  <a:srgbClr val="953735"/>
                </a:solidFill>
                <a:latin typeface="Tahoma"/>
                <a:ea typeface="Tahoma"/>
                <a:cs typeface="Tahoma"/>
                <a:sym typeface="Tahoma"/>
              </a:rPr>
              <a:t>in catalogues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(or databases);</a:t>
            </a:r>
          </a:p>
          <a:p>
            <a:pPr marL="457200" lvl="0" indent="-368300">
              <a:lnSpc>
                <a:spcPct val="105000"/>
              </a:lnSpc>
              <a:spcBef>
                <a:spcPts val="0"/>
              </a:spcBef>
              <a:buSzPts val="2200"/>
              <a:buFont typeface="Tahoma"/>
              <a:buChar char="●"/>
            </a:pPr>
            <a:r>
              <a:rPr lang="en-US" b="1" i="1" dirty="0">
                <a:solidFill>
                  <a:srgbClr val="953735"/>
                </a:solidFill>
                <a:latin typeface="Tahoma"/>
                <a:ea typeface="Tahoma"/>
                <a:cs typeface="Tahoma"/>
                <a:sym typeface="Tahoma"/>
              </a:rPr>
              <a:t>Citable</a:t>
            </a:r>
            <a:r>
              <a:rPr lang="en-US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in articles.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publication</a:t>
            </a:r>
            <a:endParaRPr lang="en-GB" dirty="0"/>
          </a:p>
        </p:txBody>
      </p:sp>
      <p:pic>
        <p:nvPicPr>
          <p:cNvPr id="4" name="Google Shape;496;g2268723479a_0_4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624069" y="1882574"/>
            <a:ext cx="5534880" cy="690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36396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D18D8-3580-AA42-BC75-E600A63DC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0"/>
            <a:ext cx="14489062" cy="61636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Introduction </a:t>
            </a:r>
            <a:r>
              <a:rPr lang="sl-SI" dirty="0" smtClean="0"/>
              <a:t>to</a:t>
            </a:r>
            <a:r>
              <a:rPr lang="en-GB" dirty="0" smtClean="0"/>
              <a:t> CESSDA and its services</a:t>
            </a:r>
          </a:p>
          <a:p>
            <a:r>
              <a:rPr lang="en-GB" b="1" i="1" dirty="0" smtClean="0"/>
              <a:t>Sonja Bezjak, Slovenian Social Science Data Archives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Data discovery</a:t>
            </a:r>
          </a:p>
          <a:p>
            <a:r>
              <a:rPr lang="en-GB" b="1" i="1" dirty="0" smtClean="0"/>
              <a:t>Markus Tuominen, Finnish Social Science Data Archive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Atlas of European values  </a:t>
            </a:r>
          </a:p>
          <a:p>
            <a:r>
              <a:rPr lang="en-GB" b="1" i="1" dirty="0" smtClean="0"/>
              <a:t>Inge </a:t>
            </a:r>
            <a:r>
              <a:rPr lang="en-GB" b="1" i="1" dirty="0" err="1" smtClean="0"/>
              <a:t>Sieben</a:t>
            </a:r>
            <a:r>
              <a:rPr lang="en-GB" b="1" i="1" dirty="0" smtClean="0"/>
              <a:t>, Tilburg University, Department of Sociology</a:t>
            </a:r>
            <a:endParaRPr lang="sl-SI" b="1" i="1" dirty="0" smtClean="0"/>
          </a:p>
          <a:p>
            <a:pPr marL="0" indent="0">
              <a:buNone/>
            </a:pPr>
            <a:r>
              <a:rPr lang="en-GB" dirty="0"/>
              <a:t>Data collection </a:t>
            </a:r>
          </a:p>
          <a:p>
            <a:r>
              <a:rPr lang="en-GB" b="1" i="1" dirty="0"/>
              <a:t>Mateja Sedmak, Institute for Social Studies, ZRS </a:t>
            </a:r>
            <a:r>
              <a:rPr lang="en-GB" b="1" i="1" dirty="0" smtClean="0"/>
              <a:t>Koper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Discussion and Wrap-up</a:t>
            </a:r>
            <a:r>
              <a:rPr lang="sl-SI" dirty="0" smtClean="0"/>
              <a:t> </a:t>
            </a:r>
            <a:r>
              <a:rPr lang="en-GB" i="1" dirty="0" smtClean="0"/>
              <a:t>(time for your questions)</a:t>
            </a:r>
          </a:p>
          <a:p>
            <a:r>
              <a:rPr lang="en-GB" b="1" i="1" dirty="0" smtClean="0"/>
              <a:t>Irena Vipavc Brvar, Slovenian Social Science Data Archives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Our technical host today </a:t>
            </a:r>
            <a:r>
              <a:rPr lang="en-GB" dirty="0" smtClean="0">
                <a:sym typeface="Wingdings" panose="05000000000000000000" pitchFamily="2" charset="2"/>
              </a:rPr>
              <a:t></a:t>
            </a:r>
            <a:endParaRPr lang="en-GB" dirty="0" smtClean="0"/>
          </a:p>
          <a:p>
            <a:r>
              <a:rPr lang="en-GB" b="1" i="1" dirty="0" smtClean="0"/>
              <a:t>Sergeja Masten, Slovenian Social Science Data Archives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F4A075-41F4-AD44-AF37-03A9A8646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Speakers and Facilitators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28446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9941189" cy="4998906"/>
          </a:xfrm>
        </p:spPr>
        <p:txBody>
          <a:bodyPr/>
          <a:lstStyle/>
          <a:p>
            <a:r>
              <a:rPr lang="en-GB" dirty="0" smtClean="0"/>
              <a:t>Domain-specific trustworthy data repositories </a:t>
            </a:r>
          </a:p>
          <a:p>
            <a:pPr lvl="1"/>
            <a:r>
              <a:rPr lang="en-GB" dirty="0" smtClean="0"/>
              <a:t>CESSDA, CLARIN… 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General data repositories</a:t>
            </a:r>
          </a:p>
          <a:p>
            <a:pPr lvl="1"/>
            <a:r>
              <a:rPr lang="en-GB" dirty="0" err="1" smtClean="0"/>
              <a:t>Zenodo</a:t>
            </a:r>
            <a:endParaRPr lang="en-GB" dirty="0" smtClean="0"/>
          </a:p>
          <a:p>
            <a:pPr lvl="1"/>
            <a:endParaRPr lang="en-GB" dirty="0" smtClean="0"/>
          </a:p>
          <a:p>
            <a:r>
              <a:rPr lang="en-GB" dirty="0" smtClean="0"/>
              <a:t>Institutional data repositories </a:t>
            </a:r>
          </a:p>
          <a:p>
            <a:pPr lvl="1"/>
            <a:r>
              <a:rPr lang="en-GB" dirty="0" smtClean="0"/>
              <a:t>RUL – Repository of University of Ljubljana</a:t>
            </a:r>
          </a:p>
          <a:p>
            <a:pPr marL="601000" lvl="1" indent="0">
              <a:buNone/>
            </a:pP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publishers</a:t>
            </a:r>
            <a:endParaRPr lang="en-GB" dirty="0"/>
          </a:p>
        </p:txBody>
      </p:sp>
      <p:pic>
        <p:nvPicPr>
          <p:cNvPr id="4" name="Google Shape;496;g2268723479a_0_4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624069" y="1882574"/>
            <a:ext cx="5534880" cy="690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08288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9941189" cy="4998906"/>
          </a:xfrm>
        </p:spPr>
        <p:txBody>
          <a:bodyPr/>
          <a:lstStyle/>
          <a:p>
            <a:r>
              <a:rPr lang="en-US" b="1" dirty="0"/>
              <a:t>How to CITE this study?</a:t>
            </a:r>
          </a:p>
          <a:p>
            <a:endParaRPr lang="en-US" dirty="0"/>
          </a:p>
          <a:p>
            <a:r>
              <a:rPr lang="en-US" dirty="0"/>
              <a:t>Sedmak, M., Medarić, Z., Kralj, A., </a:t>
            </a:r>
            <a:r>
              <a:rPr lang="en-US" dirty="0" err="1"/>
              <a:t>Žakelj</a:t>
            </a:r>
            <a:r>
              <a:rPr lang="en-US" dirty="0"/>
              <a:t>, T., </a:t>
            </a:r>
            <a:r>
              <a:rPr lang="en-US" dirty="0" err="1"/>
              <a:t>Lenarčič</a:t>
            </a:r>
            <a:r>
              <a:rPr lang="en-US" dirty="0"/>
              <a:t>, B., </a:t>
            </a:r>
            <a:r>
              <a:rPr lang="en-US" dirty="0" err="1"/>
              <a:t>Rameša</a:t>
            </a:r>
            <a:r>
              <a:rPr lang="en-US" dirty="0"/>
              <a:t>, M., ... Gornik, B. (2014). </a:t>
            </a:r>
            <a:r>
              <a:rPr lang="en-US" b="1" dirty="0"/>
              <a:t>Children´s voices, 2012: Exploring Interethnic Violence and Children´s rights in the School Environment</a:t>
            </a:r>
            <a:r>
              <a:rPr lang="en-US" dirty="0"/>
              <a:t> [Data file]. Ljubljana: University of Ljubljana, Slovenian Social Science Data Archives. ADP - </a:t>
            </a:r>
            <a:r>
              <a:rPr lang="en-US" dirty="0" err="1"/>
              <a:t>IDNo</a:t>
            </a:r>
            <a:r>
              <a:rPr lang="en-US" dirty="0"/>
              <a:t>: GLASOT12. https://doi.org/10.17898/ADP_GLASOT12_V1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publication &amp; Data publishers</a:t>
            </a:r>
            <a:endParaRPr lang="en-GB" dirty="0"/>
          </a:p>
        </p:txBody>
      </p:sp>
      <p:pic>
        <p:nvPicPr>
          <p:cNvPr id="4" name="Google Shape;496;g2268723479a_0_4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624069" y="1882574"/>
            <a:ext cx="5534880" cy="690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44077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572664" y="3467100"/>
            <a:ext cx="9674152" cy="1214438"/>
          </a:xfrm>
        </p:spPr>
        <p:txBody>
          <a:bodyPr/>
          <a:lstStyle/>
          <a:p>
            <a:r>
              <a:rPr lang="en-GB" dirty="0" smtClean="0"/>
              <a:t>Thank you!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sl-SI" dirty="0" smtClean="0"/>
              <a:t>arhiv.podatkov@fdv.uni-lj.si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6006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"/>
          <p:cNvSpPr txBox="1">
            <a:spLocks noGrp="1"/>
          </p:cNvSpPr>
          <p:nvPr>
            <p:ph type="body" idx="1"/>
          </p:nvPr>
        </p:nvSpPr>
        <p:spPr>
          <a:xfrm>
            <a:off x="2461053" y="3091543"/>
            <a:ext cx="13953494" cy="1645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indent="0"/>
            <a:r>
              <a:rPr lang="sl-SI" dirty="0"/>
              <a:t>Data </a:t>
            </a:r>
            <a:r>
              <a:rPr lang="sl-SI" dirty="0" err="1"/>
              <a:t>discovery</a:t>
            </a:r>
            <a:endParaRPr lang="fi-FI" dirty="0" err="1"/>
          </a:p>
        </p:txBody>
      </p:sp>
      <p:sp>
        <p:nvSpPr>
          <p:cNvPr id="54" name="Google Shape;54;p1"/>
          <p:cNvSpPr txBox="1">
            <a:spLocks noGrp="1"/>
          </p:cNvSpPr>
          <p:nvPr>
            <p:ph type="body" idx="2"/>
          </p:nvPr>
        </p:nvSpPr>
        <p:spPr>
          <a:xfrm>
            <a:off x="2394725" y="5016550"/>
            <a:ext cx="12550800" cy="89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7E8"/>
              </a:buClr>
              <a:buSzPct val="98076"/>
              <a:buFont typeface="Tahoma"/>
              <a:buNone/>
            </a:pPr>
            <a:r>
              <a:rPr lang="sl-SI" sz="3600" dirty="0" err="1"/>
              <a:t>Markus</a:t>
            </a:r>
            <a:r>
              <a:rPr lang="sl-SI" sz="3600" dirty="0"/>
              <a:t> </a:t>
            </a:r>
            <a:r>
              <a:rPr lang="sl-SI" sz="3600" dirty="0" err="1"/>
              <a:t>Tuominen</a:t>
            </a:r>
            <a:r>
              <a:rPr lang="sl-SI" sz="3600" dirty="0"/>
              <a:t>, </a:t>
            </a:r>
            <a:r>
              <a:rPr lang="sl-SI" sz="3600" dirty="0" err="1"/>
              <a:t>Finnish</a:t>
            </a:r>
            <a:r>
              <a:rPr lang="sl-SI" sz="3600" dirty="0"/>
              <a:t> Social Science Data </a:t>
            </a:r>
            <a:r>
              <a:rPr lang="sl-SI" sz="3600" dirty="0" err="1"/>
              <a:t>Archive</a:t>
            </a:r>
            <a:r>
              <a:rPr lang="sl-SI" sz="3600" dirty="0"/>
              <a:t> (FSD)</a:t>
            </a:r>
            <a:endParaRPr lang="fi-FI" sz="36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5B7E8"/>
              </a:buClr>
              <a:buSzPct val="98076"/>
              <a:buFont typeface="Tahoma"/>
              <a:buNone/>
            </a:pPr>
            <a:endParaRPr lang="sl-SI" sz="4100" dirty="0">
              <a:solidFill>
                <a:srgbClr val="75B7E8"/>
              </a:solidFill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2632156" y="8933161"/>
            <a:ext cx="5842688" cy="370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2500" lnSpcReduction="2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ahoma"/>
              <a:buNone/>
            </a:pPr>
            <a:r>
              <a:rPr lang="sl-SI"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Licence: CC-BY 4.0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" name="Google Shape;56;p1"/>
          <p:cNvGrpSpPr/>
          <p:nvPr/>
        </p:nvGrpSpPr>
        <p:grpSpPr>
          <a:xfrm>
            <a:off x="1241530" y="8869744"/>
            <a:ext cx="1068804" cy="490158"/>
            <a:chOff x="1241530" y="8869744"/>
            <a:chExt cx="1068804" cy="490158"/>
          </a:xfrm>
        </p:grpSpPr>
        <p:pic>
          <p:nvPicPr>
            <p:cNvPr id="57" name="Google Shape;57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820176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41530" y="8869744"/>
              <a:ext cx="490158" cy="49015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9" name="Google Shape;59;p1"/>
          <p:cNvSpPr txBox="1">
            <a:spLocks noGrp="1"/>
          </p:cNvSpPr>
          <p:nvPr>
            <p:ph type="body" idx="3"/>
          </p:nvPr>
        </p:nvSpPr>
        <p:spPr>
          <a:xfrm>
            <a:off x="2461053" y="6121993"/>
            <a:ext cx="10471176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sl-SI" dirty="0"/>
              <a:t>Forum on </a:t>
            </a:r>
            <a:r>
              <a:rPr lang="sl-SI" err="1"/>
              <a:t>using</a:t>
            </a:r>
            <a:r>
              <a:rPr lang="sl-SI" dirty="0"/>
              <a:t> </a:t>
            </a:r>
            <a:r>
              <a:rPr lang="sl-SI" err="1"/>
              <a:t>and</a:t>
            </a:r>
            <a:r>
              <a:rPr lang="sl-SI" dirty="0"/>
              <a:t> </a:t>
            </a:r>
            <a:r>
              <a:rPr lang="sl-SI" err="1"/>
              <a:t>sharing</a:t>
            </a:r>
            <a:r>
              <a:rPr lang="sl-SI" dirty="0"/>
              <a:t> </a:t>
            </a:r>
            <a:r>
              <a:rPr lang="sl-SI" err="1"/>
              <a:t>research</a:t>
            </a:r>
            <a:r>
              <a:rPr lang="sl-SI" dirty="0"/>
              <a:t> data </a:t>
            </a:r>
            <a:r>
              <a:rPr lang="sl-SI" err="1"/>
              <a:t>about</a:t>
            </a:r>
            <a:r>
              <a:rPr lang="sl-SI" dirty="0"/>
              <a:t> </a:t>
            </a:r>
            <a:r>
              <a:rPr lang="sl-SI" err="1"/>
              <a:t>child</a:t>
            </a:r>
            <a:r>
              <a:rPr lang="sl-SI" dirty="0"/>
              <a:t> </a:t>
            </a:r>
            <a:r>
              <a:rPr lang="sl-SI" err="1"/>
              <a:t>well-being</a:t>
            </a:r>
            <a:r>
              <a:rPr lang="sl-SI" dirty="0"/>
              <a:t>, December 8, 2023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5665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512A42B7-1457-E4AF-6796-3C40FB84F9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4716508" cy="6336236"/>
          </a:xfrm>
        </p:spPr>
        <p:txBody>
          <a:bodyPr>
            <a:normAutofit lnSpcReduction="10000"/>
          </a:bodyPr>
          <a:lstStyle/>
          <a:p>
            <a:pPr indent="-358140"/>
            <a:r>
              <a:rPr lang="en-GB" sz="3200" dirty="0" smtClean="0">
                <a:hlinkClick r:id="rId2"/>
              </a:rPr>
              <a:t>https://datacatalogue.cessda.eu/</a:t>
            </a:r>
            <a:endParaRPr lang="en-GB" dirty="0" smtClean="0"/>
          </a:p>
          <a:p>
            <a:pPr indent="-358140"/>
            <a:r>
              <a:rPr lang="en-GB" sz="3200" dirty="0" smtClean="0"/>
              <a:t>Main purpose is to facilitate data discovery and support data reuse</a:t>
            </a:r>
          </a:p>
          <a:p>
            <a:pPr indent="-358140"/>
            <a:endParaRPr lang="en-GB" sz="3200" dirty="0" smtClean="0"/>
          </a:p>
          <a:p>
            <a:pPr indent="-358140"/>
            <a:r>
              <a:rPr lang="en-GB" sz="3200" dirty="0" smtClean="0"/>
              <a:t>Contains descriptions of more than 37 000 datasets</a:t>
            </a:r>
          </a:p>
          <a:p>
            <a:pPr indent="-358140"/>
            <a:r>
              <a:rPr lang="en-GB" sz="3200" dirty="0" smtClean="0"/>
              <a:t>Social sciences, health sciences and some humanities data such as historical data</a:t>
            </a:r>
          </a:p>
          <a:p>
            <a:pPr indent="-358140"/>
            <a:r>
              <a:rPr lang="en-GB" sz="3200" dirty="0" smtClean="0"/>
              <a:t>Metadata provided by CESSDA’s national Service Providers in 16 European countries</a:t>
            </a:r>
          </a:p>
          <a:p>
            <a:pPr indent="-358140"/>
            <a:endParaRPr lang="en-GB" sz="3200" dirty="0" smtClean="0"/>
          </a:p>
          <a:p>
            <a:pPr indent="-358140"/>
            <a:r>
              <a:rPr lang="en-GB" sz="3200" dirty="0" smtClean="0"/>
              <a:t>Comprehensive user guide</a:t>
            </a:r>
          </a:p>
          <a:p>
            <a:pPr indent="-358140"/>
            <a:r>
              <a:rPr lang="en-GB" sz="3200" dirty="0" smtClean="0"/>
              <a:t>Feedback is always appreciated!</a:t>
            </a:r>
          </a:p>
          <a:p>
            <a:pPr lvl="1">
              <a:buSzPts val="2044"/>
              <a:buFont typeface="Courier New"/>
              <a:buChar char="o"/>
            </a:pPr>
            <a:r>
              <a:rPr lang="en-GB" sz="3200" dirty="0" smtClean="0"/>
              <a:t>"Send feedback" button is on the bottom right of the page</a:t>
            </a:r>
          </a:p>
          <a:p>
            <a:pPr indent="-358140"/>
            <a:endParaRPr lang="en-GB" dirty="0" smtClean="0"/>
          </a:p>
          <a:p>
            <a:pPr indent="-358140"/>
            <a:endParaRPr lang="en-GB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A207F175-5B1A-8669-67B6-43A943175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CESSDA Data </a:t>
            </a:r>
            <a:r>
              <a:rPr lang="fi-FI" dirty="0" err="1"/>
              <a:t>Catalogue</a:t>
            </a:r>
            <a:r>
              <a:rPr lang="fi-FI" dirty="0"/>
              <a:t> (CDC)</a:t>
            </a:r>
          </a:p>
        </p:txBody>
      </p:sp>
    </p:spTree>
    <p:extLst>
      <p:ext uri="{BB962C8B-B14F-4D97-AF65-F5344CB8AC3E}">
        <p14:creationId xmlns:p14="http://schemas.microsoft.com/office/powerpoint/2010/main" val="19547450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A30C858C-C6EF-83D9-ADCF-D6CF1DC27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4716508" cy="6157926"/>
          </a:xfrm>
        </p:spPr>
        <p:txBody>
          <a:bodyPr>
            <a:normAutofit fontScale="85000" lnSpcReduction="10000"/>
          </a:bodyPr>
          <a:lstStyle/>
          <a:p>
            <a:pPr indent="-358140"/>
            <a:r>
              <a:rPr lang="en-GB" sz="3200" dirty="0" smtClean="0"/>
              <a:t>Free text search</a:t>
            </a:r>
            <a:endParaRPr lang="en-GB" dirty="0" smtClean="0"/>
          </a:p>
          <a:p>
            <a:pPr lvl="1">
              <a:buSzPts val="2044"/>
              <a:buFont typeface="Courier New"/>
              <a:buChar char="o"/>
            </a:pPr>
            <a:r>
              <a:rPr lang="en-GB" sz="3200" dirty="0" smtClean="0"/>
              <a:t>Searches from all metadata fields but prioritizes some fields for relevance:</a:t>
            </a:r>
            <a:endParaRPr lang="en-GB" dirty="0" smtClean="0"/>
          </a:p>
          <a:p>
            <a:pPr lvl="2">
              <a:buSzPts val="2044"/>
              <a:buFont typeface="Wingdings"/>
              <a:buChar char="§"/>
            </a:pPr>
            <a:r>
              <a:rPr lang="en-GB" sz="3200" dirty="0" smtClean="0"/>
              <a:t>Title, Abstract, Creators and Keywords</a:t>
            </a:r>
          </a:p>
          <a:p>
            <a:pPr lvl="1">
              <a:buFont typeface="Courier New"/>
              <a:buChar char="o"/>
            </a:pPr>
            <a:r>
              <a:rPr lang="en-GB" sz="3200" dirty="0" smtClean="0"/>
              <a:t>Uses AND operator by default so all search terms need to be found</a:t>
            </a:r>
          </a:p>
          <a:p>
            <a:pPr lvl="2">
              <a:buFont typeface="Wingdings"/>
              <a:buChar char="§"/>
            </a:pPr>
            <a:r>
              <a:rPr lang="en-GB" sz="3200" dirty="0" smtClean="0"/>
              <a:t>More information about different operators can be found in the user guide: </a:t>
            </a:r>
            <a:r>
              <a:rPr lang="en-GB" sz="3200" dirty="0" smtClean="0">
                <a:hlinkClick r:id="rId2"/>
              </a:rPr>
              <a:t>https://datacatalogue.cessda.eu/documentation/advanced-search.html</a:t>
            </a:r>
            <a:endParaRPr lang="en-GB" sz="3200" dirty="0" smtClean="0"/>
          </a:p>
          <a:p>
            <a:pPr lvl="1">
              <a:buFont typeface="Courier New"/>
              <a:buChar char="o"/>
            </a:pPr>
            <a:r>
              <a:rPr lang="en-GB" sz="3200" dirty="0" smtClean="0"/>
              <a:t>Double quotes can be used to find a phrase, e.g. "primary school"</a:t>
            </a:r>
          </a:p>
          <a:p>
            <a:pPr lvl="2">
              <a:buFont typeface="Wingdings"/>
              <a:buChar char="§"/>
            </a:pPr>
            <a:endParaRPr lang="en-GB" sz="3200" dirty="0" smtClean="0"/>
          </a:p>
          <a:p>
            <a:pPr indent="-358140"/>
            <a:r>
              <a:rPr lang="en-GB" sz="3200" dirty="0" smtClean="0"/>
              <a:t>Applied filters will be reflected in the address so the search can be shared or bookmarked</a:t>
            </a:r>
          </a:p>
          <a:p>
            <a:pPr lvl="1">
              <a:buSzPts val="2044"/>
              <a:buFont typeface="Courier New"/>
              <a:buChar char="o"/>
            </a:pPr>
            <a:r>
              <a:rPr lang="en-GB" sz="3200" dirty="0" smtClean="0"/>
              <a:t>For example, searching studies that contain "school" OR "class" in any metadata fields, have "children" as Topic Classification and were collected between 2019 and 2023: </a:t>
            </a:r>
            <a:r>
              <a:rPr lang="en-GB" sz="3200" dirty="0" smtClean="0">
                <a:hlinkClick r:id="rId3"/>
              </a:rPr>
              <a:t>https://datacatalogue.cessda.eu/?q=school%20%7C%20class&amp;classifications.term[0]=children&amp;dataCollectionYear[min]=2019&amp;dataCollectionYear[max]=2023</a:t>
            </a:r>
          </a:p>
          <a:p>
            <a:pPr lvl="1">
              <a:buSzPts val="2044"/>
              <a:buFont typeface="Courier New"/>
              <a:buChar char="o"/>
            </a:pPr>
            <a:endParaRPr lang="en-GB" sz="3200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AA5BC6BE-495D-C896-F3F0-991A8881B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Finding interesting studies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1553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82186FF9-F7FF-2536-0034-49654FB95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4716508" cy="6015277"/>
          </a:xfrm>
        </p:spPr>
        <p:txBody>
          <a:bodyPr/>
          <a:lstStyle/>
          <a:p>
            <a:pPr indent="-358140"/>
            <a:r>
              <a:rPr lang="en-GB" sz="3200" dirty="0" smtClean="0"/>
              <a:t>Access conditions might vary between service providers, e.g. FSD has four access levels while UK Data Service has three</a:t>
            </a:r>
          </a:p>
          <a:p>
            <a:pPr lvl="1">
              <a:buSzPts val="2044"/>
              <a:buFont typeface="Courier New"/>
              <a:buChar char="o"/>
            </a:pPr>
            <a:r>
              <a:rPr lang="en-GB" sz="3200" dirty="0" smtClean="0"/>
              <a:t>Level with the most open access allows downloading without registration for both of these archives and the same is true for many others</a:t>
            </a:r>
          </a:p>
          <a:p>
            <a:pPr lvl="1">
              <a:buFont typeface="Courier New"/>
              <a:buChar char="o"/>
            </a:pPr>
            <a:r>
              <a:rPr lang="en-GB" sz="3200" dirty="0" smtClean="0"/>
              <a:t>Filtering search by access condition is not currently available in CDC but will hopefully be released during 2024</a:t>
            </a:r>
          </a:p>
          <a:p>
            <a:pPr lvl="2">
              <a:buFont typeface="Wingdings"/>
              <a:buChar char="§"/>
            </a:pPr>
            <a:r>
              <a:rPr lang="en-GB" sz="3200" dirty="0" smtClean="0"/>
              <a:t>Most likely something along Open, Restricted or Unknown</a:t>
            </a:r>
          </a:p>
          <a:p>
            <a:pPr lvl="2">
              <a:buSzPts val="1400"/>
              <a:buFont typeface="Wingdings"/>
              <a:buChar char="§"/>
            </a:pPr>
            <a:endParaRPr lang="en-GB" sz="3200" dirty="0" smtClean="0"/>
          </a:p>
          <a:p>
            <a:pPr indent="-358140">
              <a:buSzPts val="1400"/>
            </a:pPr>
            <a:r>
              <a:rPr lang="en-GB" sz="3200" dirty="0" smtClean="0"/>
              <a:t>Data might be in the local language only but some archives translate at least quantitative data files into English on request, free of charge</a:t>
            </a:r>
          </a:p>
          <a:p>
            <a:pPr indent="-358140"/>
            <a:endParaRPr lang="en-GB" sz="3200" dirty="0"/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713B65EC-71F9-493E-CAD6-CB0027FCA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Downloading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0603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7BB989E0-DC03-A059-BA82-1618A7DA2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4716508" cy="5819135"/>
          </a:xfrm>
        </p:spPr>
        <p:txBody>
          <a:bodyPr>
            <a:normAutofit/>
          </a:bodyPr>
          <a:lstStyle/>
          <a:p>
            <a:pPr indent="-358140"/>
            <a:r>
              <a:rPr lang="en-GB" sz="3200" dirty="0" smtClean="0"/>
              <a:t>Datasets related to Child and Youth Wellbeing</a:t>
            </a:r>
          </a:p>
          <a:p>
            <a:pPr lvl="1">
              <a:buSzPts val="2044"/>
              <a:buFont typeface="Courier New"/>
              <a:buChar char="o"/>
            </a:pPr>
            <a:r>
              <a:rPr lang="en-GB" sz="3200" dirty="0" smtClean="0"/>
              <a:t>Main source is CDC but will also have studies from other sources</a:t>
            </a:r>
          </a:p>
          <a:p>
            <a:pPr indent="-358140"/>
            <a:endParaRPr lang="en-GB" sz="3200" dirty="0" smtClean="0"/>
          </a:p>
          <a:p>
            <a:pPr indent="-358140"/>
            <a:r>
              <a:rPr lang="en-GB" sz="3200" dirty="0" smtClean="0"/>
              <a:t>Early development version: </a:t>
            </a:r>
            <a:r>
              <a:rPr lang="en-GB" sz="3200" dirty="0" smtClean="0">
                <a:hlinkClick r:id="rId2"/>
              </a:rPr>
              <a:t>https://coordinate.fsd.tuni.fi/</a:t>
            </a:r>
            <a:endParaRPr lang="en-GB" sz="3200" dirty="0" smtClean="0"/>
          </a:p>
          <a:p>
            <a:pPr lvl="1">
              <a:buFont typeface="Courier New"/>
              <a:buChar char="o"/>
            </a:pPr>
            <a:r>
              <a:rPr lang="en-GB" sz="3200" dirty="0" smtClean="0"/>
              <a:t>Release is in early 2025 under a different domain</a:t>
            </a:r>
          </a:p>
          <a:p>
            <a:pPr lvl="1">
              <a:buFont typeface="Courier New"/>
              <a:buChar char="o"/>
            </a:pPr>
            <a:endParaRPr lang="en-GB" sz="3200" dirty="0" smtClean="0"/>
          </a:p>
          <a:p>
            <a:pPr indent="-358140">
              <a:buSzPts val="1400"/>
            </a:pPr>
            <a:r>
              <a:rPr lang="en-GB" sz="3200" dirty="0" smtClean="0"/>
              <a:t>Part of COORDINATE project - </a:t>
            </a:r>
            <a:r>
              <a:rPr lang="en-GB" sz="3200" dirty="0" err="1" smtClean="0"/>
              <a:t>COhort</a:t>
            </a:r>
            <a:r>
              <a:rPr lang="en-GB" sz="3200" dirty="0" smtClean="0"/>
              <a:t> </a:t>
            </a:r>
            <a:r>
              <a:rPr lang="en-GB" sz="3200" dirty="0" err="1" smtClean="0"/>
              <a:t>cOmmunity</a:t>
            </a:r>
            <a:r>
              <a:rPr lang="en-GB" sz="3200" dirty="0" smtClean="0"/>
              <a:t> Research and Development Infrastructure Network for Access Throughout Europe</a:t>
            </a:r>
          </a:p>
          <a:p>
            <a:pPr lvl="1">
              <a:buSzPts val="1400"/>
              <a:buFont typeface="Courier New"/>
              <a:buChar char="o"/>
            </a:pPr>
            <a:r>
              <a:rPr lang="en-GB" sz="3200" dirty="0" smtClean="0">
                <a:hlinkClick r:id="rId3"/>
              </a:rPr>
              <a:t>https://doi.org/10.3030/101008589</a:t>
            </a:r>
            <a:endParaRPr lang="en-GB" sz="3200" dirty="0">
              <a:hlinkClick r:id="rId3"/>
            </a:endParaRPr>
          </a:p>
        </p:txBody>
      </p:sp>
      <p:sp>
        <p:nvSpPr>
          <p:cNvPr id="3" name="Otsikko 2">
            <a:extLst>
              <a:ext uri="{FF2B5EF4-FFF2-40B4-BE49-F238E27FC236}">
                <a16:creationId xmlns:a16="http://schemas.microsoft.com/office/drawing/2014/main" id="{A7EE58B5-3B9F-10B1-2DA6-B98500207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Preview of upcoming COORDINATE Portal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59660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02c3b18889_0_8"/>
          <p:cNvSpPr txBox="1">
            <a:spLocks noGrp="1"/>
          </p:cNvSpPr>
          <p:nvPr>
            <p:ph type="body" idx="1"/>
          </p:nvPr>
        </p:nvSpPr>
        <p:spPr>
          <a:xfrm>
            <a:off x="4625753" y="3432250"/>
            <a:ext cx="12700500" cy="12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600"/>
              <a:buNone/>
            </a:pPr>
            <a:r>
              <a:rPr lang="sl-SI"/>
              <a:t>Thank you!</a:t>
            </a:r>
            <a:endParaRPr/>
          </a:p>
        </p:txBody>
      </p:sp>
      <p:sp>
        <p:nvSpPr>
          <p:cNvPr id="166" name="Google Shape;166;g102c3b18889_0_8"/>
          <p:cNvSpPr txBox="1">
            <a:spLocks noGrp="1"/>
          </p:cNvSpPr>
          <p:nvPr>
            <p:ph type="body" idx="2"/>
          </p:nvPr>
        </p:nvSpPr>
        <p:spPr>
          <a:xfrm>
            <a:off x="5930173" y="5346700"/>
            <a:ext cx="9316031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900"/>
              <a:buNone/>
            </a:pPr>
            <a:r>
              <a:rPr lang="sl-SI" sz="3700"/>
              <a:t>Questions?</a:t>
            </a:r>
            <a:endParaRPr sz="3700"/>
          </a:p>
        </p:txBody>
      </p:sp>
    </p:spTree>
    <p:extLst>
      <p:ext uri="{BB962C8B-B14F-4D97-AF65-F5344CB8AC3E}">
        <p14:creationId xmlns:p14="http://schemas.microsoft.com/office/powerpoint/2010/main" val="296008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75591" y="4154312"/>
            <a:ext cx="8212981" cy="410640"/>
          </a:xfrm>
        </p:spPr>
        <p:txBody>
          <a:bodyPr/>
          <a:lstStyle/>
          <a:p>
            <a:r>
              <a:rPr lang="en-US" dirty="0"/>
              <a:t>Inge Sieben CESSDA Webinar December 8 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75591" y="1957494"/>
            <a:ext cx="8212981" cy="2196818"/>
          </a:xfrm>
        </p:spPr>
        <p:txBody>
          <a:bodyPr>
            <a:normAutofit/>
          </a:bodyPr>
          <a:lstStyle/>
          <a:p>
            <a:r>
              <a:rPr lang="en-US" sz="4835" dirty="0"/>
              <a:t>Atlas of European Values</a:t>
            </a:r>
          </a:p>
        </p:txBody>
      </p:sp>
      <p:pic>
        <p:nvPicPr>
          <p:cNvPr id="4" name="Picture 3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1CA01811-6613-14E9-FEF6-FE70068C71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6" descr="Text, logo&#10;&#10;Description automatically generated">
            <a:extLst>
              <a:ext uri="{FF2B5EF4-FFF2-40B4-BE49-F238E27FC236}">
                <a16:creationId xmlns:a16="http://schemas.microsoft.com/office/drawing/2014/main" id="{65FD7A26-B033-196C-3B95-5DCCE03A02C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14162014" y="4564951"/>
            <a:ext cx="3177984" cy="1353728"/>
          </a:xfrm>
          <a:prstGeom prst="rect">
            <a:avLst/>
          </a:prstGeom>
          <a:ln>
            <a:noFill/>
          </a:ln>
        </p:spPr>
      </p:pic>
      <p:pic>
        <p:nvPicPr>
          <p:cNvPr id="6" name="Picture 3" descr="Text&#10;&#10;Description automatically generated">
            <a:extLst>
              <a:ext uri="{FF2B5EF4-FFF2-40B4-BE49-F238E27FC236}">
                <a16:creationId xmlns:a16="http://schemas.microsoft.com/office/drawing/2014/main" id="{0613F090-5B27-814A-FF37-A928ED123F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14162014" y="5863392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95AC1100-55E5-837D-A9EB-D06603FE15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4013" y="3039929"/>
            <a:ext cx="4419971" cy="98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19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0EE8CF5-9502-4E76-9976-9A6525C3B3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b="1" dirty="0" smtClean="0"/>
              <a:t>Introduction to CESSDA and its services</a:t>
            </a:r>
            <a:endParaRPr lang="en-GB" b="1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27E549C-058E-4A94-AE7D-59BFFA3BF9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CESSDA webinar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44B310E-6454-4954-B153-A8DC14C0B5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94025" y="5981700"/>
            <a:ext cx="11813294" cy="664760"/>
          </a:xfrm>
        </p:spPr>
        <p:txBody>
          <a:bodyPr>
            <a:normAutofit/>
          </a:bodyPr>
          <a:lstStyle/>
          <a:p>
            <a:r>
              <a:rPr lang="en-GB" dirty="0" smtClean="0"/>
              <a:t>Sonja Bezjak, Irena Vipavc Brvar, </a:t>
            </a:r>
            <a:r>
              <a:rPr lang="sl-SI" dirty="0" smtClean="0"/>
              <a:t>ADP</a:t>
            </a:r>
            <a:r>
              <a:rPr lang="en-GB" dirty="0" smtClean="0"/>
              <a:t> – Slovenian Social Science Data Archives</a:t>
            </a:r>
            <a:r>
              <a:rPr lang="sl-SI" dirty="0" smtClean="0"/>
              <a:t> (CESSDA)</a:t>
            </a:r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C3D2373-9B72-4A86-A44A-5459BF81F2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08 December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4608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C5A8A7-1381-422B-90D9-39584607696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6134345" y="8833394"/>
            <a:ext cx="548641" cy="519289"/>
          </a:xfrm>
        </p:spPr>
        <p:txBody>
          <a:bodyPr anchor="ctr">
            <a:normAutofit/>
          </a:bodyPr>
          <a:lstStyle/>
          <a:p>
            <a:pPr defTabSz="1300460" hangingPunct="1">
              <a:spcAft>
                <a:spcPts val="853"/>
              </a:spcAft>
            </a:pPr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>
                <a:spcAft>
                  <a:spcPts val="853"/>
                </a:spcAft>
              </a:pPr>
              <a:t>30</a:t>
            </a:fld>
            <a:endParaRPr lang="nl-NL" b="0" kern="120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B36CBA7D-6C84-53AB-4BE2-EB2BDDDB21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000273" y="2134196"/>
            <a:ext cx="10339725" cy="5657499"/>
          </a:xfrm>
        </p:spPr>
        <p:txBody>
          <a:bodyPr>
            <a:normAutofit/>
          </a:bodyPr>
          <a:lstStyle/>
          <a:p>
            <a:r>
              <a:rPr lang="en-US" dirty="0"/>
              <a:t>Dissemination beyond academia</a:t>
            </a:r>
          </a:p>
          <a:p>
            <a:r>
              <a:rPr lang="en-US" dirty="0"/>
              <a:t>Making EVS survey data accessible </a:t>
            </a:r>
            <a:br>
              <a:rPr lang="en-US" dirty="0"/>
            </a:br>
            <a:r>
              <a:rPr lang="en-US" dirty="0"/>
              <a:t>to non-specialists </a:t>
            </a:r>
          </a:p>
          <a:p>
            <a:r>
              <a:rPr lang="en-US" dirty="0"/>
              <a:t>Presentation of data in an attractive </a:t>
            </a:r>
            <a:br>
              <a:rPr lang="en-US" dirty="0"/>
            </a:br>
            <a:r>
              <a:rPr lang="en-US" dirty="0"/>
              <a:t>and comprehensible way</a:t>
            </a:r>
          </a:p>
          <a:p>
            <a:r>
              <a:rPr lang="en-US" dirty="0"/>
              <a:t>Revealing the unity and diversity in values,</a:t>
            </a:r>
            <a:br>
              <a:rPr lang="en-US" dirty="0"/>
            </a:br>
            <a:r>
              <a:rPr lang="en-US" dirty="0"/>
              <a:t>attitudes and opinions in contemporary Europe</a:t>
            </a:r>
          </a:p>
          <a:p>
            <a:r>
              <a:rPr lang="en-US" dirty="0"/>
              <a:t>Open Access (</a:t>
            </a:r>
            <a:r>
              <a:rPr lang="en-US" dirty="0">
                <a:hlinkClick r:id="rId2"/>
              </a:rPr>
              <a:t>www.valuesatlas.eu</a:t>
            </a:r>
            <a:r>
              <a:rPr lang="en-US" dirty="0"/>
              <a:t>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9305A29-188C-4AC4-803F-D7EBA6C86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292" y="0"/>
            <a:ext cx="14713940" cy="1228800"/>
          </a:xfrm>
        </p:spPr>
        <p:txBody>
          <a:bodyPr wrap="square" anchor="ctr">
            <a:normAutofit/>
          </a:bodyPr>
          <a:lstStyle/>
          <a:p>
            <a:r>
              <a:rPr lang="en-US" sz="4267" dirty="0"/>
              <a:t>Why an ‘Atlas of European Values’?</a:t>
            </a:r>
            <a:endParaRPr lang="nl-NL" sz="4267" dirty="0"/>
          </a:p>
        </p:txBody>
      </p:sp>
      <p:pic>
        <p:nvPicPr>
          <p:cNvPr id="21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90D0BB4D-7A5C-4F16-B003-9B422B59F5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965" y="1375187"/>
            <a:ext cx="5142231" cy="6931961"/>
          </a:xfrm>
          <a:prstGeom prst="rect">
            <a:avLst/>
          </a:prstGeom>
        </p:spPr>
      </p:pic>
      <p:pic>
        <p:nvPicPr>
          <p:cNvPr id="5" name="Picture 2" descr="Text, logo&#10;&#10;Description automatically generated">
            <a:extLst>
              <a:ext uri="{FF2B5EF4-FFF2-40B4-BE49-F238E27FC236}">
                <a16:creationId xmlns:a16="http://schemas.microsoft.com/office/drawing/2014/main" id="{DA20E119-FC88-9B8C-E549-5275DDAFA3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3027BA7D-CE76-C14D-946A-0562D28B0F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8" name="Picture 3" descr="Text&#10;&#10;Description automatically generated">
            <a:extLst>
              <a:ext uri="{FF2B5EF4-FFF2-40B4-BE49-F238E27FC236}">
                <a16:creationId xmlns:a16="http://schemas.microsoft.com/office/drawing/2014/main" id="{69DD708A-0D27-D88B-7F1B-F7C0861378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B3991233-2498-3A36-A922-F25D4116AF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93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C5A8A7-1381-422B-90D9-39584607696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6134345" y="8833394"/>
            <a:ext cx="548641" cy="519289"/>
          </a:xfrm>
        </p:spPr>
        <p:txBody>
          <a:bodyPr anchor="ctr">
            <a:normAutofit/>
          </a:bodyPr>
          <a:lstStyle/>
          <a:p>
            <a:pPr defTabSz="1300460" hangingPunct="1">
              <a:spcAft>
                <a:spcPts val="853"/>
              </a:spcAft>
            </a:pPr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>
                <a:spcAft>
                  <a:spcPts val="853"/>
                </a:spcAft>
              </a:pPr>
              <a:t>31</a:t>
            </a:fld>
            <a:endParaRPr lang="nl-NL" b="0" kern="120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9305A29-188C-4AC4-803F-D7EBA6C86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292" y="0"/>
            <a:ext cx="14713940" cy="1228800"/>
          </a:xfrm>
        </p:spPr>
        <p:txBody>
          <a:bodyPr wrap="square" anchor="ctr">
            <a:normAutofit/>
          </a:bodyPr>
          <a:lstStyle/>
          <a:p>
            <a:r>
              <a:rPr lang="en-US" sz="4267" dirty="0"/>
              <a:t>Atlas of European Values</a:t>
            </a:r>
            <a:endParaRPr lang="nl-NL" sz="4267" dirty="0"/>
          </a:p>
        </p:txBody>
      </p:sp>
      <p:pic>
        <p:nvPicPr>
          <p:cNvPr id="5" name="Picture 2" descr="Text, logo&#10;&#10;Description automatically generated">
            <a:extLst>
              <a:ext uri="{FF2B5EF4-FFF2-40B4-BE49-F238E27FC236}">
                <a16:creationId xmlns:a16="http://schemas.microsoft.com/office/drawing/2014/main" id="{DA20E119-FC88-9B8C-E549-5275DDAFA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3027BA7D-CE76-C14D-946A-0562D28B0F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8" name="Picture 3" descr="Text&#10;&#10;Description automatically generated">
            <a:extLst>
              <a:ext uri="{FF2B5EF4-FFF2-40B4-BE49-F238E27FC236}">
                <a16:creationId xmlns:a16="http://schemas.microsoft.com/office/drawing/2014/main" id="{69DD708A-0D27-D88B-7F1B-F7C086137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B3991233-2498-3A36-A922-F25D4116AF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CEC2F0-03FB-277C-FF27-9004919B52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931" y="1661725"/>
            <a:ext cx="8325720" cy="56204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0D80D8-D971-A745-F30C-053F88553A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1168" y="2237801"/>
            <a:ext cx="8363446" cy="56204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DEDC9EE-FCA7-20D2-EB23-D01EE2A586C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00" t="-1063"/>
          <a:stretch/>
        </p:blipFill>
        <p:spPr>
          <a:xfrm>
            <a:off x="5592329" y="2422795"/>
            <a:ext cx="8204796" cy="562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9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120E74-601C-F41D-AEE7-77B5CA594D9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32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5AA01C-7727-5B75-3B8E-47239113DE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Need for citizenship education</a:t>
            </a:r>
          </a:p>
          <a:p>
            <a:endParaRPr lang="en-US" dirty="0"/>
          </a:p>
          <a:p>
            <a:r>
              <a:rPr lang="en-US" dirty="0"/>
              <a:t>Interactive tools and teaching materials (co-creation with schools </a:t>
            </a:r>
          </a:p>
          <a:p>
            <a:pPr marL="0" indent="0">
              <a:buNone/>
            </a:pPr>
            <a:r>
              <a:rPr lang="en-US" dirty="0"/>
              <a:t>	in BE, NL, SK, TR) that meet curriculum needs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Five contemporary themes:</a:t>
            </a:r>
            <a:br>
              <a:rPr lang="en-US" dirty="0"/>
            </a:br>
            <a:r>
              <a:rPr lang="en-US" dirty="0"/>
              <a:t>		environment, migration, solidarity, tolerance, democracy</a:t>
            </a:r>
          </a:p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F851AF5-FB45-B9A2-5D72-8F578F200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EVALUE Project</a:t>
            </a:r>
            <a:endParaRPr lang="nl-NL" dirty="0"/>
          </a:p>
        </p:txBody>
      </p:sp>
      <p:pic>
        <p:nvPicPr>
          <p:cNvPr id="7" name="Graphic 2" descr="Classroom with solid fill">
            <a:extLst>
              <a:ext uri="{FF2B5EF4-FFF2-40B4-BE49-F238E27FC236}">
                <a16:creationId xmlns:a16="http://schemas.microsoft.com/office/drawing/2014/main" id="{B3AEBDB6-C99C-B18C-57D8-BDC2C38BA963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020147" y="1558393"/>
            <a:ext cx="1299968" cy="1299968"/>
          </a:xfrm>
          <a:prstGeom prst="rect">
            <a:avLst/>
          </a:prstGeom>
          <a:ln>
            <a:noFill/>
          </a:ln>
        </p:spPr>
      </p:pic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4EB994F9-FEE1-C737-DE12-62D44E29D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9463268B-FD68-AD6A-3703-571151177F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6D80B831-FADD-F8B6-2213-59C9C1479C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5101141" y="6780931"/>
            <a:ext cx="1403765" cy="1403765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9ADEBE-B306-05FE-CE04-39DB2D9233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3159487" y="6878302"/>
            <a:ext cx="1641169" cy="1093842"/>
          </a:xfrm>
          <a:prstGeom prst="rect">
            <a:avLst/>
          </a:prstGeom>
          <a:ln>
            <a:noFill/>
          </a:ln>
        </p:spPr>
      </p:pic>
      <p:pic>
        <p:nvPicPr>
          <p:cNvPr id="12" name="Picture 9">
            <a:extLst>
              <a:ext uri="{FF2B5EF4-FFF2-40B4-BE49-F238E27FC236}">
                <a16:creationId xmlns:a16="http://schemas.microsoft.com/office/drawing/2014/main" id="{0865A5C8-B933-096A-A7BA-291BAB379F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6805392" y="6825058"/>
            <a:ext cx="1714497" cy="1339349"/>
          </a:xfrm>
          <a:prstGeom prst="rect">
            <a:avLst/>
          </a:prstGeom>
          <a:ln>
            <a:noFill/>
          </a:ln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6A8B71BE-88B8-E34C-BF7C-637CF2D4E3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/>
        </p:blipFill>
        <p:spPr>
          <a:xfrm>
            <a:off x="8820375" y="6823448"/>
            <a:ext cx="2732985" cy="1371759"/>
          </a:xfrm>
          <a:prstGeom prst="rect">
            <a:avLst/>
          </a:prstGeom>
          <a:ln>
            <a:noFill/>
          </a:ln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10DE727B-B959-D01B-EB31-B202FA94DF3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11853846" y="6959368"/>
            <a:ext cx="3086662" cy="1099920"/>
          </a:xfrm>
          <a:prstGeom prst="rect">
            <a:avLst/>
          </a:prstGeom>
          <a:ln>
            <a:noFill/>
          </a:ln>
        </p:spPr>
      </p:pic>
      <p:pic>
        <p:nvPicPr>
          <p:cNvPr id="15" name="Picture 3" descr="Text&#10;&#10;Description automatically generated">
            <a:extLst>
              <a:ext uri="{FF2B5EF4-FFF2-40B4-BE49-F238E27FC236}">
                <a16:creationId xmlns:a16="http://schemas.microsoft.com/office/drawing/2014/main" id="{BC77A348-4D84-6D2C-6209-B7424C8404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6" name="Picture 15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4C5EB97E-2BA2-A6BA-62A5-D588406298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0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30F21A-E1BD-D045-E0B3-1915D48C08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33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50C326F-060C-079D-2964-7924B3A2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Website: www.atlasofeuropeanvalues.eu</a:t>
            </a:r>
            <a:endParaRPr lang="nl-NL" dirty="0"/>
          </a:p>
        </p:txBody>
      </p:sp>
      <p:pic>
        <p:nvPicPr>
          <p:cNvPr id="7" name="Content Placeholder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ED49D848-1CB2-08AD-1C46-EB7EA7472C8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334387" y="1593529"/>
            <a:ext cx="12671488" cy="6875136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FDB54B39-F6A5-A611-64D8-ECE54FC21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E9370573-1E72-1110-E33B-1715B71C79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D4973E03-19C0-700C-CD4D-D3D3313B7BFE}"/>
              </a:ext>
            </a:extLst>
          </p:cNvPr>
          <p:cNvPicPr/>
          <p:nvPr/>
        </p:nvPicPr>
        <p:blipFill>
          <a:blip r:embed="rId5"/>
          <a:srcRect l="64758" t="25550" r="6953" b="67769"/>
          <a:stretch/>
        </p:blipFill>
        <p:spPr>
          <a:xfrm>
            <a:off x="11809025" y="2035406"/>
            <a:ext cx="3196416" cy="423424"/>
          </a:xfrm>
          <a:prstGeom prst="rect">
            <a:avLst/>
          </a:prstGeom>
          <a:ln>
            <a:noFill/>
          </a:ln>
        </p:spPr>
      </p:pic>
      <p:pic>
        <p:nvPicPr>
          <p:cNvPr id="10" name="Picture 3" descr="Text&#10;&#10;Description automatically generated">
            <a:extLst>
              <a:ext uri="{FF2B5EF4-FFF2-40B4-BE49-F238E27FC236}">
                <a16:creationId xmlns:a16="http://schemas.microsoft.com/office/drawing/2014/main" id="{4C2D5B2D-73D7-BB6E-7D60-C54435C995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02A042DC-CCDD-3128-2EF7-2B1103A377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72CA09-6E37-E7F7-EA8A-902606CEA52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34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47516B3-576D-6B31-3D69-79F9BF7AB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  <a:endParaRPr lang="nl-NL" dirty="0"/>
          </a:p>
        </p:txBody>
      </p:sp>
      <p:pic>
        <p:nvPicPr>
          <p:cNvPr id="10" name="Picture 2" descr="Text, logo&#10;&#10;Description automatically generated">
            <a:extLst>
              <a:ext uri="{FF2B5EF4-FFF2-40B4-BE49-F238E27FC236}">
                <a16:creationId xmlns:a16="http://schemas.microsoft.com/office/drawing/2014/main" id="{D20941F4-FBD9-C620-D36A-18FB9518C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8AAFD530-06C4-B6F4-0B9E-58CF5F3622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0B53537F-907D-3D0F-12F6-16142B41F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2" name="Picture 11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8B46F6B-F973-D738-F908-1DEC25288B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59A47C8E-755B-B61D-272A-C1E9FE8315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14292" y="1671802"/>
            <a:ext cx="13352498" cy="6376724"/>
          </a:xfrm>
        </p:spPr>
        <p:txBody>
          <a:bodyPr>
            <a:normAutofit/>
          </a:bodyPr>
          <a:lstStyle/>
          <a:p>
            <a:r>
              <a:rPr lang="en-US" dirty="0"/>
              <a:t>Follow-up Erasmus+ project on Teaching Controversial Issue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Infra4NextGen project: development of </a:t>
            </a:r>
            <a:r>
              <a:rPr lang="en-US" dirty="0">
                <a:solidFill>
                  <a:srgbClr val="FF0000"/>
                </a:solidFill>
              </a:rPr>
              <a:t>E-NextGen tool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413" dirty="0"/>
              <a:t>Building on EVALUE: update and extent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413" dirty="0"/>
              <a:t>ESS, EVS, GGP, EQLS, ISSP, Eurobarometer data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3413" dirty="0"/>
              <a:t>Five </a:t>
            </a:r>
            <a:r>
              <a:rPr lang="en-GB" sz="3413" dirty="0"/>
              <a:t>five key areas: Make it Green; Make it Digital; Make it Healthy; Make it Strong; and Make it Equal.</a:t>
            </a:r>
            <a:endParaRPr lang="nl-NL" sz="3413" dirty="0"/>
          </a:p>
          <a:p>
            <a:pPr marL="487672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11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72CA09-6E37-E7F7-EA8A-902606CEA52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35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47516B3-576D-6B31-3D69-79F9BF7AB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your attention!</a:t>
            </a:r>
            <a:endParaRPr lang="nl-NL" dirty="0"/>
          </a:p>
        </p:txBody>
      </p:sp>
      <p:pic>
        <p:nvPicPr>
          <p:cNvPr id="10" name="Picture 2" descr="Text, logo&#10;&#10;Description automatically generated">
            <a:extLst>
              <a:ext uri="{FF2B5EF4-FFF2-40B4-BE49-F238E27FC236}">
                <a16:creationId xmlns:a16="http://schemas.microsoft.com/office/drawing/2014/main" id="{D20941F4-FBD9-C620-D36A-18FB9518C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8AAFD530-06C4-B6F4-0B9E-58CF5F3622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0B53537F-907D-3D0F-12F6-16142B41F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2" name="Picture 11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8B46F6B-F973-D738-F908-1DEC25288B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59A47C8E-755B-B61D-272A-C1E9FE8315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14292" y="1671802"/>
            <a:ext cx="13352498" cy="6376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Questions or feedback?</a:t>
            </a: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Inge Sieben: </a:t>
            </a:r>
            <a:r>
              <a:rPr lang="en-US" dirty="0">
                <a:solidFill>
                  <a:schemeClr val="tx2"/>
                </a:solidFill>
                <a:hlinkClick r:id="rId6"/>
              </a:rPr>
              <a:t>I.J.P.Sieben@tilburguniversity.edu</a:t>
            </a:r>
            <a:endParaRPr lang="en-US" dirty="0">
              <a:solidFill>
                <a:schemeClr val="tx2"/>
              </a:solidFill>
            </a:endParaRPr>
          </a:p>
          <a:p>
            <a:pPr marL="487672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75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30F21A-E1BD-D045-E0B3-1915D48C08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36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50C326F-060C-079D-2964-7924B3A2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Make Your Own Maps</a:t>
            </a:r>
            <a:endParaRPr lang="nl-NL" dirty="0"/>
          </a:p>
        </p:txBody>
      </p:sp>
      <p:pic>
        <p:nvPicPr>
          <p:cNvPr id="7" name="Content Placeholder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ED49D848-1CB2-08AD-1C46-EB7EA7472C8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334387" y="1593529"/>
            <a:ext cx="12671488" cy="6875136"/>
          </a:xfrm>
          <a:prstGeom prst="rect">
            <a:avLst/>
          </a:prstGeom>
          <a:ln w="9360">
            <a:noFill/>
          </a:ln>
        </p:spPr>
      </p:pic>
      <p:sp>
        <p:nvSpPr>
          <p:cNvPr id="5" name="CustomShape 3">
            <a:extLst>
              <a:ext uri="{FF2B5EF4-FFF2-40B4-BE49-F238E27FC236}">
                <a16:creationId xmlns:a16="http://schemas.microsoft.com/office/drawing/2014/main" id="{0B43D742-3F5B-EEE2-7ADF-5480005E9557}"/>
              </a:ext>
            </a:extLst>
          </p:cNvPr>
          <p:cNvSpPr/>
          <p:nvPr/>
        </p:nvSpPr>
        <p:spPr>
          <a:xfrm rot="18868200">
            <a:off x="4530999" y="6196921"/>
            <a:ext cx="2047488" cy="818688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pPr algn="l" defTabSz="1300460" hangingPunct="1"/>
            <a:endParaRPr lang="nl-NL" sz="2560" b="0" kern="120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D180D52E-CFED-DB12-59D0-0A5D731E2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D793CB13-343C-47BB-8E5F-5368CA1472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10" name="Picture 3" descr="Text&#10;&#10;Description automatically generated">
            <a:extLst>
              <a:ext uri="{FF2B5EF4-FFF2-40B4-BE49-F238E27FC236}">
                <a16:creationId xmlns:a16="http://schemas.microsoft.com/office/drawing/2014/main" id="{5DA696BF-01AB-1186-9F06-23CA7A43DC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06D0A405-F15E-F084-1593-4008531B9F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pic>
        <p:nvPicPr>
          <p:cNvPr id="12" name="Picture 1">
            <a:extLst>
              <a:ext uri="{FF2B5EF4-FFF2-40B4-BE49-F238E27FC236}">
                <a16:creationId xmlns:a16="http://schemas.microsoft.com/office/drawing/2014/main" id="{48DFF607-A553-5AB5-CB9B-36741F8BF6C8}"/>
              </a:ext>
            </a:extLst>
          </p:cNvPr>
          <p:cNvPicPr/>
          <p:nvPr/>
        </p:nvPicPr>
        <p:blipFill>
          <a:blip r:embed="rId7"/>
          <a:srcRect l="64758" t="25550" r="6953" b="67769"/>
          <a:stretch/>
        </p:blipFill>
        <p:spPr>
          <a:xfrm>
            <a:off x="11809025" y="2035406"/>
            <a:ext cx="3196416" cy="42342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977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E96632-3DE6-95FB-5D2A-2DFFAA93E86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37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465015A-77E3-64AE-275F-FFD0BA36E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292" y="0"/>
            <a:ext cx="16025707" cy="1228800"/>
          </a:xfrm>
        </p:spPr>
        <p:txBody>
          <a:bodyPr/>
          <a:lstStyle/>
          <a:p>
            <a:r>
              <a:rPr lang="en-US" dirty="0"/>
              <a:t>University education is more important for boys than girls</a:t>
            </a:r>
            <a:endParaRPr lang="nl-NL" dirty="0"/>
          </a:p>
        </p:txBody>
      </p:sp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912CD66E-38EC-06C5-9FEF-010E6C3E8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88D3D49B-AD83-526D-BF1D-C6ED1E8AE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27F1F34C-19A7-64E3-C67F-98441BB0BC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7A0C57-86E6-738B-A9F8-711B6AB066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78" t="15852" r="7666" b="15658"/>
          <a:stretch/>
        </p:blipFill>
        <p:spPr>
          <a:xfrm>
            <a:off x="1510297" y="1434891"/>
            <a:ext cx="14696329" cy="668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5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3CD13A-626C-10B1-0B70-5776FD1C7C3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38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A4405A9-0A44-3B3C-4C45-E1F6103B1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Maps – Young versus Older Europeans</a:t>
            </a:r>
            <a:endParaRPr lang="nl-NL" dirty="0"/>
          </a:p>
        </p:txBody>
      </p:sp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BE192166-6B18-918F-052B-CBED397CE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26289663-5B5A-7A15-1845-58E80E4FF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7A0FD32F-BFDA-0B84-1307-156F110AA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DE9E2D-81DD-4FF3-D32A-97DF8020551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5" t="15852" b="15658"/>
          <a:stretch/>
        </p:blipFill>
        <p:spPr>
          <a:xfrm>
            <a:off x="60565" y="1410047"/>
            <a:ext cx="17219132" cy="668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6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E6ECFE-0ED3-1021-7EDB-D69BE4CF74E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39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7EB8CC-4EF9-B51E-46F0-2DA4D057550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14291" y="1957494"/>
            <a:ext cx="5573211" cy="647680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Education</a:t>
            </a:r>
          </a:p>
          <a:p>
            <a:r>
              <a:rPr lang="en-US" dirty="0">
                <a:solidFill>
                  <a:srgbClr val="002060"/>
                </a:solidFill>
              </a:rPr>
              <a:t>Income</a:t>
            </a:r>
          </a:p>
          <a:p>
            <a:r>
              <a:rPr lang="en-US" dirty="0">
                <a:solidFill>
                  <a:srgbClr val="002060"/>
                </a:solidFill>
              </a:rPr>
              <a:t>Age</a:t>
            </a:r>
          </a:p>
          <a:p>
            <a:r>
              <a:rPr lang="en-US" dirty="0">
                <a:solidFill>
                  <a:srgbClr val="002060"/>
                </a:solidFill>
              </a:rPr>
              <a:t>Gender</a:t>
            </a:r>
          </a:p>
          <a:p>
            <a:r>
              <a:rPr lang="en-US" dirty="0">
                <a:solidFill>
                  <a:srgbClr val="002060"/>
                </a:solidFill>
              </a:rPr>
              <a:t>Urbanization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824DF35-92E0-D51F-A8E0-45FD340EA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Respondent Groups in EVALUE</a:t>
            </a:r>
            <a:endParaRPr lang="nl-NL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14920F44-5353-77F1-13EB-821A0EA6334C}"/>
              </a:ext>
            </a:extLst>
          </p:cNvPr>
          <p:cNvSpPr txBox="1">
            <a:spLocks/>
          </p:cNvSpPr>
          <p:nvPr/>
        </p:nvSpPr>
        <p:spPr>
          <a:xfrm>
            <a:off x="6966751" y="1957494"/>
            <a:ext cx="5573211" cy="6476800"/>
          </a:xfrm>
          <a:prstGeom prst="rect">
            <a:avLst/>
          </a:prstGeom>
        </p:spPr>
        <p:txBody>
          <a:bodyPr vert="horz" lIns="133120" tIns="0" rIns="133120" bIns="0" rtlCol="0">
            <a:normAutofit/>
          </a:bodyPr>
          <a:lstStyle>
            <a:lvl1pPr marL="257175" indent="-257175" algn="l" defTabSz="342900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rgbClr val="003366"/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defRPr>
            </a:lvl1pPr>
            <a:lvl2pPr marL="557213" indent="-214313" algn="l" defTabSz="342900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rgbClr val="003366"/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defRPr>
            </a:lvl2pPr>
            <a:lvl3pPr marL="857250" indent="-171450" algn="l" defTabSz="342900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rgbClr val="003366"/>
                </a:solidFill>
                <a:latin typeface="Arial" pitchFamily="34" charset="0"/>
                <a:ea typeface="ヒラギノ角ゴ Pro W3" pitchFamily="-109" charset="-128"/>
                <a:cs typeface="Arial" pitchFamily="34" charset="0"/>
              </a:defRPr>
            </a:lvl3pPr>
            <a:lvl4pPr marL="1200150" indent="-171450" algn="l" defTabSz="342900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–"/>
              <a:defRPr sz="1600" kern="1200">
                <a:solidFill>
                  <a:srgbClr val="003366"/>
                </a:solidFill>
                <a:latin typeface="ScalaSans"/>
                <a:ea typeface="ヒラギノ角ゴ Pro W3" pitchFamily="-109" charset="-128"/>
                <a:cs typeface="ScalaSans"/>
              </a:defRPr>
            </a:lvl4pPr>
            <a:lvl5pPr marL="1543050" indent="-171450" algn="l" defTabSz="342900" rtl="0" eaLnBrk="1" fontAlgn="base" hangingPunct="1">
              <a:spcBef>
                <a:spcPts val="8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»"/>
              <a:defRPr sz="1600" kern="1200">
                <a:solidFill>
                  <a:srgbClr val="003366"/>
                </a:solidFill>
                <a:latin typeface="ScalaSans"/>
                <a:ea typeface="ヒラギノ角ゴ Pro W3" pitchFamily="-109" charset="-128"/>
                <a:cs typeface="ScalaSan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7928" indent="-487416" defTabSz="487672">
              <a:spcBef>
                <a:spcPts val="912"/>
              </a:spcBef>
              <a:buClr>
                <a:srgbClr val="000000"/>
              </a:buClr>
              <a:buFont typeface="Arial"/>
              <a:buChar char="•"/>
            </a:pPr>
            <a:r>
              <a:rPr lang="en-US" sz="3413" b="0" spc="-1" dirty="0">
                <a:solidFill>
                  <a:srgbClr val="002060"/>
                </a:solidFill>
                <a:latin typeface="Arial"/>
                <a:ea typeface="Tahoma"/>
              </a:rPr>
              <a:t>Religion</a:t>
            </a:r>
            <a:endParaRPr lang="en-US" sz="3413" b="0" spc="-1" dirty="0">
              <a:solidFill>
                <a:srgbClr val="002060"/>
              </a:solidFill>
              <a:latin typeface="Calibri"/>
            </a:endParaRPr>
          </a:p>
          <a:p>
            <a:pPr marL="487928" indent="-487416" defTabSz="487672">
              <a:spcBef>
                <a:spcPts val="912"/>
              </a:spcBef>
              <a:buClr>
                <a:srgbClr val="000000"/>
              </a:buClr>
              <a:buFont typeface="Arial"/>
              <a:buChar char="•"/>
            </a:pPr>
            <a:r>
              <a:rPr lang="en-US" sz="3413" b="0" spc="-1" dirty="0">
                <a:solidFill>
                  <a:srgbClr val="002060"/>
                </a:solidFill>
                <a:latin typeface="Arial"/>
                <a:ea typeface="Tahoma"/>
              </a:rPr>
              <a:t>Church attendance</a:t>
            </a:r>
            <a:endParaRPr lang="en-US" sz="3413" b="0" spc="-1" dirty="0">
              <a:solidFill>
                <a:srgbClr val="002060"/>
              </a:solidFill>
              <a:latin typeface="Calibri"/>
            </a:endParaRPr>
          </a:p>
          <a:p>
            <a:pPr marL="487928" indent="-487416" defTabSz="487672">
              <a:spcBef>
                <a:spcPts val="912"/>
              </a:spcBef>
              <a:buClr>
                <a:srgbClr val="000000"/>
              </a:buClr>
              <a:buFont typeface="Arial"/>
              <a:buChar char="•"/>
            </a:pPr>
            <a:r>
              <a:rPr lang="en-US" sz="3413" b="0" spc="-1" dirty="0">
                <a:solidFill>
                  <a:srgbClr val="002060"/>
                </a:solidFill>
                <a:latin typeface="Arial"/>
                <a:ea typeface="Tahoma"/>
              </a:rPr>
              <a:t>Marital status</a:t>
            </a:r>
            <a:endParaRPr lang="en-US" sz="3413" b="0" spc="-1" dirty="0">
              <a:solidFill>
                <a:srgbClr val="002060"/>
              </a:solidFill>
              <a:latin typeface="Calibri"/>
            </a:endParaRPr>
          </a:p>
          <a:p>
            <a:pPr marL="487928" indent="-487416" defTabSz="487672">
              <a:spcBef>
                <a:spcPts val="912"/>
              </a:spcBef>
              <a:buClr>
                <a:srgbClr val="000000"/>
              </a:buClr>
              <a:buFont typeface="Arial"/>
              <a:buChar char="•"/>
            </a:pPr>
            <a:r>
              <a:rPr lang="en-US" sz="3413" b="0" spc="-1" dirty="0">
                <a:solidFill>
                  <a:srgbClr val="002060"/>
                </a:solidFill>
                <a:latin typeface="Arial"/>
                <a:ea typeface="Tahoma"/>
              </a:rPr>
              <a:t>Migrant status</a:t>
            </a:r>
            <a:endParaRPr lang="en-US" sz="3413" b="0" spc="-1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10" name="Picture 2" descr="Text, logo&#10;&#10;Description automatically generated">
            <a:extLst>
              <a:ext uri="{FF2B5EF4-FFF2-40B4-BE49-F238E27FC236}">
                <a16:creationId xmlns:a16="http://schemas.microsoft.com/office/drawing/2014/main" id="{3E29334F-270C-0637-4E11-6762F89C6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8E57C70F-C9D1-E6EB-9BD5-EE68F19471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7" name="Picture 3" descr="Text&#10;&#10;Description automatically generated">
            <a:extLst>
              <a:ext uri="{FF2B5EF4-FFF2-40B4-BE49-F238E27FC236}">
                <a16:creationId xmlns:a16="http://schemas.microsoft.com/office/drawing/2014/main" id="{7679DA41-DEB2-A0C1-2E09-3F6B70D805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8" name="Picture 7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F16CF8B6-F019-DF71-BA71-FDE97B5CB5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0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F4A075-41F4-AD44-AF37-03A9A8646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CESSDA Mission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426269" y="8560600"/>
            <a:ext cx="2632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0" dirty="0">
                <a:latin typeface="+mj-lt"/>
              </a:rPr>
              <a:t>https://</a:t>
            </a:r>
            <a:r>
              <a:rPr lang="en-US" sz="1800" b="0" dirty="0" smtClean="0">
                <a:latin typeface="+mj-lt"/>
              </a:rPr>
              <a:t>www.cessda.eu/</a:t>
            </a:r>
            <a:endParaRPr lang="en-US" sz="1800" b="0" dirty="0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C1D27D-8972-33EA-D723-C82C4A164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214" y="885495"/>
            <a:ext cx="7543075" cy="7624291"/>
          </a:xfrm>
          <a:prstGeom prst="rect">
            <a:avLst/>
          </a:prstGeom>
        </p:spPr>
      </p:pic>
      <p:sp>
        <p:nvSpPr>
          <p:cNvPr id="7" name="Google Shape;458;p8"/>
          <p:cNvSpPr txBox="1">
            <a:spLocks noGrp="1"/>
          </p:cNvSpPr>
          <p:nvPr>
            <p:ph type="body" idx="1"/>
          </p:nvPr>
        </p:nvSpPr>
        <p:spPr>
          <a:xfrm>
            <a:off x="908779" y="2063842"/>
            <a:ext cx="6018231" cy="6445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  <a:buNone/>
            </a:pPr>
            <a:r>
              <a:rPr lang="en-US" b="1" dirty="0">
                <a:solidFill>
                  <a:srgbClr val="000000"/>
                </a:solidFill>
              </a:rPr>
              <a:t>MISSION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</a:pPr>
            <a:r>
              <a:rPr lang="sl-SI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to </a:t>
            </a:r>
            <a:r>
              <a:rPr lang="en-US" sz="2400" dirty="0">
                <a:solidFill>
                  <a:srgbClr val="000000"/>
                </a:solidFill>
              </a:rPr>
              <a:t>provide a sustainable research infrastructure that enables the research community to conduct high-quality research in the social </a:t>
            </a:r>
            <a:r>
              <a:rPr lang="en-US" sz="2400" dirty="0" smtClean="0">
                <a:solidFill>
                  <a:srgbClr val="000000"/>
                </a:solidFill>
              </a:rPr>
              <a:t>sciences</a:t>
            </a:r>
            <a:r>
              <a:rPr lang="sl-SI" sz="2400" dirty="0" smtClean="0">
                <a:solidFill>
                  <a:srgbClr val="000000"/>
                </a:solidFill>
              </a:rPr>
              <a:t>,</a:t>
            </a:r>
            <a:endParaRPr lang="en-US" sz="2400" dirty="0">
              <a:solidFill>
                <a:srgbClr val="000000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</a:pPr>
            <a:r>
              <a:rPr lang="sl-SI" sz="2400" dirty="0" smtClean="0">
                <a:solidFill>
                  <a:srgbClr val="000000"/>
                </a:solidFill>
              </a:rPr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to </a:t>
            </a:r>
            <a:r>
              <a:rPr lang="en-US" sz="2400" dirty="0">
                <a:solidFill>
                  <a:srgbClr val="000000"/>
                </a:solidFill>
              </a:rPr>
              <a:t>contribute to effective solutions to the major challenges facing society today. </a:t>
            </a:r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400" b="1" i="1" dirty="0">
              <a:latin typeface="Tahoma"/>
              <a:ea typeface="Tahoma"/>
              <a:cs typeface="Tahoma"/>
              <a:sym typeface="Tahom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US" sz="2400" b="1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Key tasks:</a:t>
            </a:r>
            <a:endParaRPr sz="2400" b="1" dirty="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US" sz="200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- Developing </a:t>
            </a:r>
            <a:r>
              <a:rPr lang="en-US" sz="2000" b="1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standards and best practices</a:t>
            </a:r>
            <a:r>
              <a:rPr lang="en-US" sz="200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around the management and archiving of social science data.</a:t>
            </a:r>
            <a:endParaRPr sz="2000" dirty="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US" sz="2000" b="1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- Facilitating access </a:t>
            </a:r>
            <a:r>
              <a:rPr lang="en-US" sz="200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to important data resources.</a:t>
            </a:r>
            <a:endParaRPr sz="2000" dirty="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-US" sz="200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- Work done by </a:t>
            </a:r>
            <a:r>
              <a:rPr lang="en-US" sz="2000" b="1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developing tools, training and coordinating network</a:t>
            </a:r>
            <a:r>
              <a:rPr lang="en-US" sz="200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sz="2000" dirty="0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9374885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0FDC43-ABFE-D019-11D7-F697A183C8C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40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3FA763D-B98B-0B4E-92B6-C84756E9D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Countries</a:t>
            </a:r>
            <a:endParaRPr lang="nl-NL" dirty="0"/>
          </a:p>
        </p:txBody>
      </p:sp>
      <p:sp>
        <p:nvSpPr>
          <p:cNvPr id="10" name="CustomShape 2">
            <a:extLst>
              <a:ext uri="{FF2B5EF4-FFF2-40B4-BE49-F238E27FC236}">
                <a16:creationId xmlns:a16="http://schemas.microsoft.com/office/drawing/2014/main" id="{1EAFE1FC-2909-B7B6-EDE9-F7260672A473}"/>
              </a:ext>
            </a:extLst>
          </p:cNvPr>
          <p:cNvSpPr/>
          <p:nvPr/>
        </p:nvSpPr>
        <p:spPr>
          <a:xfrm>
            <a:off x="2360232" y="7666663"/>
            <a:ext cx="4646700" cy="52320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8000" tIns="64000" rIns="128000" bIns="64000">
            <a:spAutoFit/>
          </a:bodyPr>
          <a:lstStyle/>
          <a:p>
            <a:pPr algn="l" defTabSz="1300460" hangingPunct="1">
              <a:defRPr/>
            </a:pPr>
            <a:r>
              <a:rPr lang="en-US" sz="2560" b="0" spc="-1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E</a:t>
            </a:r>
            <a:r>
              <a:rPr lang="nl-NL" sz="2560" b="0" spc="-1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VS item</a:t>
            </a:r>
            <a:endParaRPr lang="en-US" sz="2560" b="0" spc="-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1" name="CustomShape 3">
            <a:extLst>
              <a:ext uri="{FF2B5EF4-FFF2-40B4-BE49-F238E27FC236}">
                <a16:creationId xmlns:a16="http://schemas.microsoft.com/office/drawing/2014/main" id="{58060C03-8981-83F2-4A9F-BC27D559C2A0}"/>
              </a:ext>
            </a:extLst>
          </p:cNvPr>
          <p:cNvSpPr/>
          <p:nvPr/>
        </p:nvSpPr>
        <p:spPr>
          <a:xfrm>
            <a:off x="12026160" y="7634867"/>
            <a:ext cx="2607076" cy="52320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8000" tIns="64000" rIns="128000" bIns="64000">
            <a:spAutoFit/>
          </a:bodyPr>
          <a:lstStyle/>
          <a:p>
            <a:pPr algn="l" defTabSz="1300460" hangingPunct="1">
              <a:defRPr/>
            </a:pPr>
            <a:r>
              <a:rPr lang="nl-NL" sz="2560" b="0" spc="-1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>GDP per capita</a:t>
            </a:r>
            <a:endParaRPr lang="en-US" sz="2560" b="0" spc="-1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2" descr="Text, logo&#10;&#10;Description automatically generated">
            <a:extLst>
              <a:ext uri="{FF2B5EF4-FFF2-40B4-BE49-F238E27FC236}">
                <a16:creationId xmlns:a16="http://schemas.microsoft.com/office/drawing/2014/main" id="{A74A9537-E762-12E1-487F-2DB31B9A3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41B2F733-8350-C505-A371-55C9552DC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DA6C1E29-2A5E-F20A-29E9-0C14BC9308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A07AE5-E021-8B76-8A62-1C71670F8E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7" t="16079" b="16079"/>
          <a:stretch/>
        </p:blipFill>
        <p:spPr>
          <a:xfrm>
            <a:off x="115863" y="1049626"/>
            <a:ext cx="17224135" cy="661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7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30F21A-E1BD-D045-E0B3-1915D48C080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41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50C326F-060C-079D-2964-7924B3A2E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Your Own Classroom</a:t>
            </a:r>
            <a:endParaRPr lang="nl-NL" dirty="0"/>
          </a:p>
        </p:txBody>
      </p:sp>
      <p:pic>
        <p:nvPicPr>
          <p:cNvPr id="7" name="Content Placeholder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ED49D848-1CB2-08AD-1C46-EB7EA7472C8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334387" y="1593529"/>
            <a:ext cx="12671488" cy="6875136"/>
          </a:xfrm>
          <a:prstGeom prst="rect">
            <a:avLst/>
          </a:prstGeom>
          <a:ln w="9360">
            <a:noFill/>
          </a:ln>
        </p:spPr>
      </p:pic>
      <p:sp>
        <p:nvSpPr>
          <p:cNvPr id="5" name="CustomShape 3">
            <a:extLst>
              <a:ext uri="{FF2B5EF4-FFF2-40B4-BE49-F238E27FC236}">
                <a16:creationId xmlns:a16="http://schemas.microsoft.com/office/drawing/2014/main" id="{0B43D742-3F5B-EEE2-7ADF-5480005E9557}"/>
              </a:ext>
            </a:extLst>
          </p:cNvPr>
          <p:cNvSpPr/>
          <p:nvPr/>
        </p:nvSpPr>
        <p:spPr>
          <a:xfrm rot="18868200">
            <a:off x="9122489" y="6196921"/>
            <a:ext cx="2047488" cy="818688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pPr algn="l" defTabSz="1300460" hangingPunct="1"/>
            <a:endParaRPr lang="nl-NL" sz="2560" b="0" kern="120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1522629C-A884-8B2F-954E-13A6E1CB1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9C86E225-DA78-63B4-BB22-900F5927C3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10" name="Picture 3" descr="Text&#10;&#10;Description automatically generated">
            <a:extLst>
              <a:ext uri="{FF2B5EF4-FFF2-40B4-BE49-F238E27FC236}">
                <a16:creationId xmlns:a16="http://schemas.microsoft.com/office/drawing/2014/main" id="{DA82133D-D81A-742C-40D9-0ED081014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F1D8BAD1-1595-9462-28E6-86EB894CB8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pic>
        <p:nvPicPr>
          <p:cNvPr id="12" name="Picture 1">
            <a:extLst>
              <a:ext uri="{FF2B5EF4-FFF2-40B4-BE49-F238E27FC236}">
                <a16:creationId xmlns:a16="http://schemas.microsoft.com/office/drawing/2014/main" id="{5818E483-8767-1122-A4B8-EAF330BFA877}"/>
              </a:ext>
            </a:extLst>
          </p:cNvPr>
          <p:cNvPicPr/>
          <p:nvPr/>
        </p:nvPicPr>
        <p:blipFill>
          <a:blip r:embed="rId7"/>
          <a:srcRect l="64758" t="25550" r="6953" b="67769"/>
          <a:stretch/>
        </p:blipFill>
        <p:spPr>
          <a:xfrm>
            <a:off x="11809025" y="2035406"/>
            <a:ext cx="3196416" cy="42342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726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A4C804-BEB8-8A70-4D82-CC3B6CDB6C2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42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381708C-4C61-88C4-5B4C-A52377EAE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Students Answer Survey Questions</a:t>
            </a:r>
            <a:endParaRPr lang="nl-NL" dirty="0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054FE712-997B-8EDB-BD21-ACE849EFD164}"/>
              </a:ext>
            </a:extLst>
          </p:cNvPr>
          <p:cNvPicPr/>
          <p:nvPr/>
        </p:nvPicPr>
        <p:blipFill>
          <a:blip r:embed="rId2"/>
          <a:srcRect l="6931" t="10118" r="8068" b="22608"/>
          <a:stretch/>
        </p:blipFill>
        <p:spPr>
          <a:xfrm>
            <a:off x="1093555" y="1660089"/>
            <a:ext cx="15153152" cy="6742016"/>
          </a:xfrm>
          <a:prstGeom prst="rect">
            <a:avLst/>
          </a:prstGeom>
          <a:ln>
            <a:noFill/>
          </a:ln>
        </p:spPr>
      </p:pic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A32C592D-FF0D-00D0-3AF6-BA53EAFE3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3DBDD592-53E6-7775-4455-EF127F5CBA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0FBB880A-3F55-12C6-A2E7-680E1A4AFA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EF72A391-DBF2-C7F4-508B-4DEE577FD9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0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785EAD-FC79-7F95-0576-1924F2715D3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43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E2EA4F9-7D58-DA4A-1338-65196EB00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Students’ Results Are Known</a:t>
            </a:r>
            <a:endParaRPr lang="nl-NL" dirty="0"/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E5CB1100-1BEC-48FD-3865-FD8B38E95861}"/>
              </a:ext>
            </a:extLst>
          </p:cNvPr>
          <p:cNvPicPr/>
          <p:nvPr/>
        </p:nvPicPr>
        <p:blipFill>
          <a:blip r:embed="rId2"/>
          <a:srcRect l="13083" t="11244" r="11972" b="12206"/>
          <a:stretch/>
        </p:blipFill>
        <p:spPr>
          <a:xfrm>
            <a:off x="3385485" y="1624064"/>
            <a:ext cx="11323392" cy="6505472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5DAA51A7-AEF1-0435-6897-503CD4552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883A93DB-EA1E-0628-A4C8-C2EBFD68CD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37D314CF-99D9-1D34-3425-DD729BD20F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314279C2-E6BD-9E39-8941-904ACDB144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5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684ED0-B6AA-7FE0-2C43-42E4740C765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44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09460C-9739-A108-70AB-1C111736C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Different Classrooms</a:t>
            </a:r>
            <a:endParaRPr lang="nl-NL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4F56C299-513B-8837-743F-0E94E2F64E45}"/>
              </a:ext>
            </a:extLst>
          </p:cNvPr>
          <p:cNvPicPr/>
          <p:nvPr/>
        </p:nvPicPr>
        <p:blipFill>
          <a:blip r:embed="rId2"/>
          <a:srcRect l="13730" t="9116" r="10047" b="14093"/>
          <a:stretch/>
        </p:blipFill>
        <p:spPr>
          <a:xfrm>
            <a:off x="3384717" y="1668096"/>
            <a:ext cx="11324928" cy="6417408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5AA95BD2-F9AD-22CF-3745-B2993D5CE6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41262EA5-1582-A8FA-5EE8-F295C56E5E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4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E2570B-FFE8-2D54-3801-2269AA0496B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45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C00D750-225F-5AE1-A282-1B691711D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More Comparisons</a:t>
            </a:r>
            <a:endParaRPr lang="nl-NL" dirty="0"/>
          </a:p>
        </p:txBody>
      </p:sp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39E24947-7653-4251-F272-56070B538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4B2A0D89-84A1-5FF5-0025-46DDC487D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1672295-0B92-FA84-A9E5-EA2EE5535E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13BF5AB-1582-B6C6-70C1-8B6C172FD0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78" t="15852" r="8667" b="6370"/>
          <a:stretch/>
        </p:blipFill>
        <p:spPr>
          <a:xfrm>
            <a:off x="1408666" y="1083734"/>
            <a:ext cx="14522931" cy="758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10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72CA09-6E37-E7F7-EA8A-902606CEA52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46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47516B3-576D-6B31-3D69-79F9BF7AB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Materials</a:t>
            </a:r>
            <a:endParaRPr lang="nl-NL" dirty="0"/>
          </a:p>
        </p:txBody>
      </p:sp>
      <p:pic>
        <p:nvPicPr>
          <p:cNvPr id="7" name="Content Placeholder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68E27FA-28E0-2011-DB50-8184355FEBEE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2333953" y="1593529"/>
            <a:ext cx="12671488" cy="6875136"/>
          </a:xfrm>
          <a:prstGeom prst="rect">
            <a:avLst/>
          </a:prstGeom>
          <a:ln w="9360">
            <a:noFill/>
          </a:ln>
        </p:spPr>
      </p:pic>
      <p:sp>
        <p:nvSpPr>
          <p:cNvPr id="8" name="CustomShape 3">
            <a:extLst>
              <a:ext uri="{FF2B5EF4-FFF2-40B4-BE49-F238E27FC236}">
                <a16:creationId xmlns:a16="http://schemas.microsoft.com/office/drawing/2014/main" id="{CD0E26E8-5475-8DC8-5619-9B8A9B4C9A18}"/>
              </a:ext>
            </a:extLst>
          </p:cNvPr>
          <p:cNvSpPr/>
          <p:nvPr/>
        </p:nvSpPr>
        <p:spPr>
          <a:xfrm rot="18868200">
            <a:off x="13488385" y="6196921"/>
            <a:ext cx="2047488" cy="818688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pPr algn="l" defTabSz="1300460" hangingPunct="1"/>
            <a:endParaRPr lang="nl-NL" sz="2560" b="0" kern="120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E6327C9D-79FA-D653-24EB-FC6A970A07F7}"/>
              </a:ext>
            </a:extLst>
          </p:cNvPr>
          <p:cNvPicPr/>
          <p:nvPr/>
        </p:nvPicPr>
        <p:blipFill>
          <a:blip r:embed="rId3"/>
          <a:srcRect l="64758" t="25550" r="6953" b="67769"/>
          <a:stretch/>
        </p:blipFill>
        <p:spPr>
          <a:xfrm>
            <a:off x="11809025" y="2035406"/>
            <a:ext cx="3196416" cy="423424"/>
          </a:xfrm>
          <a:prstGeom prst="rect">
            <a:avLst/>
          </a:prstGeom>
          <a:ln>
            <a:noFill/>
          </a:ln>
        </p:spPr>
      </p:pic>
      <p:pic>
        <p:nvPicPr>
          <p:cNvPr id="10" name="Picture 2" descr="Text, logo&#10;&#10;Description automatically generated">
            <a:extLst>
              <a:ext uri="{FF2B5EF4-FFF2-40B4-BE49-F238E27FC236}">
                <a16:creationId xmlns:a16="http://schemas.microsoft.com/office/drawing/2014/main" id="{D20941F4-FBD9-C620-D36A-18FB9518CF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8AAFD530-06C4-B6F4-0B9E-58CF5F3622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0B53537F-907D-3D0F-12F6-16142B41FC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2" name="Picture 11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18B46F6B-F973-D738-F908-1DEC25288B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0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905321-6484-216F-6FCA-0C420C66888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47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638184F-058F-8102-C6B2-316C59355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Searching for Teaching Material</a:t>
            </a:r>
            <a:endParaRPr lang="nl-NL" dirty="0"/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EFA7BDF6-0215-A4AD-4427-3A1B7D43294F}"/>
              </a:ext>
            </a:extLst>
          </p:cNvPr>
          <p:cNvPicPr/>
          <p:nvPr/>
        </p:nvPicPr>
        <p:blipFill>
          <a:blip r:embed="rId2"/>
          <a:srcRect l="6284" t="36737" r="31617" b="24902"/>
          <a:stretch/>
        </p:blipFill>
        <p:spPr>
          <a:xfrm>
            <a:off x="887048" y="2150912"/>
            <a:ext cx="15987200" cy="5551616"/>
          </a:xfrm>
          <a:prstGeom prst="rect">
            <a:avLst/>
          </a:prstGeom>
          <a:ln>
            <a:noFill/>
          </a:ln>
        </p:spPr>
      </p:pic>
      <p:pic>
        <p:nvPicPr>
          <p:cNvPr id="8" name="Picture 2" descr="Text, logo&#10;&#10;Description automatically generated">
            <a:extLst>
              <a:ext uri="{FF2B5EF4-FFF2-40B4-BE49-F238E27FC236}">
                <a16:creationId xmlns:a16="http://schemas.microsoft.com/office/drawing/2014/main" id="{87642F4C-C564-08E2-914C-15852E2F2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9" name="Picture 8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30F7BD1B-92D4-8309-DD27-9EF7BE58A4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5" name="Picture 3" descr="Text&#10;&#10;Description automatically generated">
            <a:extLst>
              <a:ext uri="{FF2B5EF4-FFF2-40B4-BE49-F238E27FC236}">
                <a16:creationId xmlns:a16="http://schemas.microsoft.com/office/drawing/2014/main" id="{314B9ACB-BA22-F4EA-D9DD-1CB0FFB6DA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469910FA-19B0-5573-2593-56AEEC4A69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6C4E7D-FF5D-C795-8398-386BC24C8C2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defTabSz="1300460" hangingPunct="1"/>
            <a:fld id="{CDFD8C83-81C1-4276-B7A6-9AAEA0DC8ADB}" type="slidenum">
              <a:rPr lang="nl-NL" b="0" kern="1200">
                <a:solidFill>
                  <a:srgbClr val="CC9933"/>
                </a:solidFill>
                <a:latin typeface="Arial"/>
                <a:ea typeface="+mn-ea"/>
                <a:cs typeface="+mn-cs"/>
              </a:rPr>
              <a:pPr defTabSz="1300460" hangingPunct="1"/>
              <a:t>48</a:t>
            </a:fld>
            <a:endParaRPr lang="nl-NL" b="0" kern="1200" dirty="0">
              <a:solidFill>
                <a:srgbClr val="CC9933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0EBADE-2762-73A6-3F1C-F256234E0A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Curriculum framework</a:t>
            </a:r>
          </a:p>
          <a:p>
            <a:r>
              <a:rPr lang="en-US" dirty="0"/>
              <a:t>Instructional videos and manuals</a:t>
            </a:r>
          </a:p>
          <a:p>
            <a:r>
              <a:rPr lang="en-US" dirty="0"/>
              <a:t>Background information: reports and visuals</a:t>
            </a:r>
          </a:p>
          <a:p>
            <a:endParaRPr lang="nl-NL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83DD576-CB12-C6D1-BE5C-36EF00A82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Materials</a:t>
            </a:r>
            <a:endParaRPr lang="nl-NL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3546BA4F-F458-851F-A989-9D49D7DD5770}"/>
              </a:ext>
            </a:extLst>
          </p:cNvPr>
          <p:cNvPicPr/>
          <p:nvPr/>
        </p:nvPicPr>
        <p:blipFill>
          <a:blip r:embed="rId2"/>
          <a:srcRect l="34641" t="20581" r="2161" b="16230"/>
          <a:stretch/>
        </p:blipFill>
        <p:spPr>
          <a:xfrm>
            <a:off x="581043" y="4881920"/>
            <a:ext cx="5282816" cy="2969088"/>
          </a:xfrm>
          <a:prstGeom prst="rect">
            <a:avLst/>
          </a:pr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25C487-ED97-8207-1CBF-496237CA7EDB}"/>
              </a:ext>
            </a:extLst>
          </p:cNvPr>
          <p:cNvPicPr/>
          <p:nvPr/>
        </p:nvPicPr>
        <p:blipFill>
          <a:blip r:embed="rId3"/>
          <a:srcRect l="35230" t="19532" r="2161" b="16230"/>
          <a:stretch/>
        </p:blipFill>
        <p:spPr>
          <a:xfrm>
            <a:off x="6096307" y="4876800"/>
            <a:ext cx="5147648" cy="2969088"/>
          </a:xfrm>
          <a:prstGeom prst="rect">
            <a:avLst/>
          </a:prstGeom>
          <a:ln>
            <a:noFill/>
          </a:ln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C0BDB2F6-E464-663B-63F6-71A7511C8212}"/>
              </a:ext>
            </a:extLst>
          </p:cNvPr>
          <p:cNvPicPr/>
          <p:nvPr/>
        </p:nvPicPr>
        <p:blipFill>
          <a:blip r:embed="rId4"/>
          <a:srcRect l="35150" t="19532" r="2161" b="17431"/>
          <a:stretch/>
        </p:blipFill>
        <p:spPr>
          <a:xfrm>
            <a:off x="11438515" y="4876800"/>
            <a:ext cx="5252608" cy="2969088"/>
          </a:xfrm>
          <a:prstGeom prst="rect">
            <a:avLst/>
          </a:prstGeom>
          <a:ln>
            <a:noFill/>
          </a:ln>
        </p:spPr>
      </p:pic>
      <p:pic>
        <p:nvPicPr>
          <p:cNvPr id="10" name="Picture 2" descr="Text, logo&#10;&#10;Description automatically generated">
            <a:extLst>
              <a:ext uri="{FF2B5EF4-FFF2-40B4-BE49-F238E27FC236}">
                <a16:creationId xmlns:a16="http://schemas.microsoft.com/office/drawing/2014/main" id="{C1F1AAEA-9ED5-5584-624D-9ED5D19BD7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4311978" y="8434293"/>
            <a:ext cx="3096589" cy="1319306"/>
          </a:xfrm>
          <a:prstGeom prst="rect">
            <a:avLst/>
          </a:prstGeom>
          <a:ln>
            <a:noFill/>
          </a:ln>
        </p:spPr>
      </p:pic>
      <p:pic>
        <p:nvPicPr>
          <p:cNvPr id="11" name="Picture 10" descr="A blue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EADE4DF3-49B5-A0F6-0882-D583A3FBA5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545" y="90615"/>
            <a:ext cx="2386852" cy="2386852"/>
          </a:xfrm>
          <a:prstGeom prst="rect">
            <a:avLst/>
          </a:prstGeom>
        </p:spPr>
      </p:pic>
      <p:pic>
        <p:nvPicPr>
          <p:cNvPr id="12" name="Picture 3" descr="Text&#10;&#10;Description automatically generated">
            <a:extLst>
              <a:ext uri="{FF2B5EF4-FFF2-40B4-BE49-F238E27FC236}">
                <a16:creationId xmlns:a16="http://schemas.microsoft.com/office/drawing/2014/main" id="{B8F266D2-857E-B087-B26F-B731DEFEE3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7269470" y="8640384"/>
            <a:ext cx="3177984" cy="905308"/>
          </a:xfrm>
          <a:prstGeom prst="rect">
            <a:avLst/>
          </a:prstGeom>
          <a:ln>
            <a:noFill/>
          </a:ln>
        </p:spPr>
      </p:pic>
      <p:pic>
        <p:nvPicPr>
          <p:cNvPr id="13" name="Picture 12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C0F29822-3601-E3B7-AD75-9BBDDEF44A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1412" y="8434293"/>
            <a:ext cx="4888090" cy="108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6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496A12D-52AA-5337-B4C2-94B8A1D495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9642" y="3642603"/>
            <a:ext cx="12897545" cy="3684693"/>
          </a:xfrm>
        </p:spPr>
        <p:txBody>
          <a:bodyPr/>
          <a:lstStyle/>
          <a:p>
            <a:r>
              <a:rPr lang="sl-SI" sz="4551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</a:t>
            </a:r>
            <a:r>
              <a:rPr lang="sl-SI" sz="4551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collection</a:t>
            </a:r>
            <a:r>
              <a:rPr lang="sl-SI" sz="4551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&amp; CHALLENGES IN RESEARCH </a:t>
            </a:r>
            <a:br>
              <a:rPr lang="sl-SI" sz="4551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sl-SI" sz="4551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CHILDREN</a:t>
            </a:r>
            <a:r>
              <a:rPr lang="sl-SI" sz="455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sl-SI" sz="455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01BA16B-F608-3E16-05E4-52260DF68B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3247" y="6382149"/>
            <a:ext cx="12897545" cy="1381323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sl-SI" sz="2560" b="1" dirty="0">
                <a:solidFill>
                  <a:srgbClr val="21252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dr. Mateja SEDMAK</a:t>
            </a:r>
            <a:endParaRPr lang="sl-SI" sz="256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sl-SI" sz="2560" dirty="0">
                <a:solidFill>
                  <a:srgbClr val="21252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Institute for Social </a:t>
            </a:r>
            <a:r>
              <a:rPr lang="sl-SI" sz="2560" dirty="0" err="1">
                <a:solidFill>
                  <a:srgbClr val="21252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Studies</a:t>
            </a:r>
            <a:endParaRPr lang="sl-SI" sz="256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sl-SI" sz="2560" dirty="0">
                <a:solidFill>
                  <a:srgbClr val="21252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Science and Research Centre Koper</a:t>
            </a:r>
          </a:p>
          <a:p>
            <a:pPr algn="l"/>
            <a:r>
              <a:rPr lang="sl-SI" sz="2560" dirty="0" err="1">
                <a:solidFill>
                  <a:srgbClr val="21252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Slovenia</a:t>
            </a:r>
            <a:endParaRPr lang="sl-SI" sz="2560" dirty="0">
              <a:solidFill>
                <a:srgbClr val="212529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sl-SI" sz="2560" dirty="0">
                <a:solidFill>
                  <a:srgbClr val="2125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8th December 2023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Slika 5">
            <a:extLst>
              <a:ext uri="{FF2B5EF4-FFF2-40B4-BE49-F238E27FC236}">
                <a16:creationId xmlns:a16="http://schemas.microsoft.com/office/drawing/2014/main" id="{31397746-30FF-C92A-2F40-F316E669C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2952" y="2131185"/>
            <a:ext cx="2552956" cy="136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8DF042B5-1066-DD8B-5D04-B8C209DA51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023591"/>
              </p:ext>
            </p:extLst>
          </p:nvPr>
        </p:nvGraphicFramePr>
        <p:xfrm>
          <a:off x="11385044" y="3460666"/>
          <a:ext cx="3972786" cy="1127083"/>
        </p:xfrm>
        <a:graphic>
          <a:graphicData uri="http://schemas.openxmlformats.org/drawingml/2006/table">
            <a:tbl>
              <a:tblPr firstRow="1" firstCol="1" bandRow="1"/>
              <a:tblGrid>
                <a:gridCol w="3972786">
                  <a:extLst>
                    <a:ext uri="{9D8B030D-6E8A-4147-A177-3AD203B41FA5}">
                      <a16:colId xmlns:a16="http://schemas.microsoft.com/office/drawing/2014/main" val="2237296847"/>
                    </a:ext>
                  </a:extLst>
                </a:gridCol>
              </a:tblGrid>
              <a:tr h="1127083">
                <a:tc>
                  <a:txBody>
                    <a:bodyPr/>
                    <a:lstStyle/>
                    <a:p>
                      <a:r>
                        <a:rPr lang="sl-SI" sz="1100" b="1" dirty="0">
                          <a:solidFill>
                            <a:srgbClr val="B7AEA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sl-SI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it-IT" sz="1100" b="1" dirty="0">
                          <a:solidFill>
                            <a:srgbClr val="B7AEA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ZNANSTVENO-RAZISKOVALNO SREDIŠČE KOPER</a:t>
                      </a:r>
                      <a:endParaRPr lang="sl-SI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it-IT" sz="1100" b="1" dirty="0">
                          <a:solidFill>
                            <a:srgbClr val="B7AEA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CENTRO DI RICERCHE SCIENTIFICHE CAPODISTRIA</a:t>
                      </a:r>
                      <a:endParaRPr lang="sl-SI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sl-SI" sz="1100" b="1" dirty="0">
                          <a:solidFill>
                            <a:srgbClr val="B7AEA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SCIENCE AND RESEARCH CENTRE KOPER</a:t>
                      </a:r>
                      <a:endParaRPr lang="sl-SI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sl-SI" sz="1100" dirty="0">
                          <a:solidFill>
                            <a:srgbClr val="B7AEA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Garibaldijeva 1, 6000 Koper, SLOVENIA</a:t>
                      </a:r>
                      <a:r>
                        <a:rPr lang="sl-SI" sz="1700" dirty="0">
                          <a:solidFill>
                            <a:srgbClr val="B7AEA5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sl-SI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sl-SI" sz="1100" dirty="0">
                          <a:solidFill>
                            <a:srgbClr val="B7AEA5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T: +386 5 66 37 700; F: +386 5 66 37 710; </a:t>
                      </a:r>
                      <a:r>
                        <a:rPr lang="sl-SI" sz="11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hlinkClick r:id="rId3"/>
                        </a:rPr>
                        <a:t>www.zrs-kp.si</a:t>
                      </a:r>
                      <a:r>
                        <a:rPr lang="sl-SI" sz="1100" u="sng" dirty="0"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       </a:t>
                      </a:r>
                      <a:endParaRPr lang="sl-SI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7536" marR="97536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B7AEA5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313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49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9BD18D8-3580-AA42-BC75-E600A63DC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781" y="2496211"/>
            <a:ext cx="14489062" cy="5635418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GB" dirty="0"/>
          </a:p>
          <a:p>
            <a:pPr>
              <a:lnSpc>
                <a:spcPct val="150000"/>
              </a:lnSpc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F4A075-41F4-AD44-AF37-03A9A8646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CESSDA Digital Tools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367" y="1978109"/>
            <a:ext cx="9591890" cy="62490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672765" y="8514433"/>
            <a:ext cx="3501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>
                <a:latin typeface="+mj-lt"/>
              </a:rPr>
              <a:t>https://www.cessda.eu/Tools</a:t>
            </a:r>
          </a:p>
        </p:txBody>
      </p:sp>
    </p:spTree>
    <p:extLst>
      <p:ext uri="{BB962C8B-B14F-4D97-AF65-F5344CB8AC3E}">
        <p14:creationId xmlns:p14="http://schemas.microsoft.com/office/powerpoint/2010/main" val="1599733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DFAAB2-DC6F-903F-2584-C4BD93FB8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587" y="450058"/>
            <a:ext cx="14305280" cy="1950720"/>
          </a:xfrm>
        </p:spPr>
        <p:txBody>
          <a:bodyPr/>
          <a:lstStyle/>
          <a:p>
            <a:pPr algn="ctr"/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INTRODUCTION &amp; AIMS</a:t>
            </a:r>
          </a:p>
        </p:txBody>
      </p:sp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DD533C9A-B3DD-6532-6BD8-BAE8D73D81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7144" y="2541318"/>
            <a:ext cx="6762496" cy="910336"/>
          </a:xfrm>
        </p:spPr>
        <p:txBody>
          <a:bodyPr>
            <a:normAutofit/>
          </a:bodyPr>
          <a:lstStyle/>
          <a:p>
            <a:r>
              <a:rPr lang="sl-SI" sz="3982" b="1" dirty="0">
                <a:latin typeface="Calibri" panose="020F0502020204030204" pitchFamily="34" charset="0"/>
                <a:cs typeface="Calibri" panose="020F0502020204030204" pitchFamily="34" charset="0"/>
              </a:rPr>
              <a:t>AIMS</a:t>
            </a: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04BBF9B0-72A8-3F8A-9AFE-9E272AD98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34991" y="3293891"/>
            <a:ext cx="6762496" cy="4551680"/>
          </a:xfrm>
        </p:spPr>
        <p:txBody>
          <a:bodyPr>
            <a:normAutofit/>
          </a:bodyPr>
          <a:lstStyle/>
          <a:p>
            <a:r>
              <a:rPr lang="sl-SI" sz="3413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GB" sz="3413" dirty="0" err="1">
                <a:latin typeface="Calibri" panose="020F0502020204030204" pitchFamily="34" charset="0"/>
                <a:cs typeface="Calibri" panose="020F0502020204030204" pitchFamily="34" charset="0"/>
              </a:rPr>
              <a:t>xperiences</a:t>
            </a:r>
            <a:r>
              <a:rPr lang="en-GB" sz="3413" dirty="0">
                <a:latin typeface="Calibri" panose="020F0502020204030204" pitchFamily="34" charset="0"/>
                <a:cs typeface="Calibri" panose="020F0502020204030204" pitchFamily="34" charset="0"/>
              </a:rPr>
              <a:t> with </a:t>
            </a:r>
            <a:r>
              <a:rPr lang="en-GB" sz="3413" b="1" dirty="0">
                <a:latin typeface="Calibri" panose="020F0502020204030204" pitchFamily="34" charset="0"/>
                <a:cs typeface="Calibri" panose="020F0502020204030204" pitchFamily="34" charset="0"/>
              </a:rPr>
              <a:t>data collection process in research with children</a:t>
            </a:r>
            <a:endParaRPr lang="sl-SI" sz="3413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3413" b="1" dirty="0">
                <a:latin typeface="Calibri" panose="020F0502020204030204" pitchFamily="34" charset="0"/>
                <a:cs typeface="Calibri" panose="020F0502020204030204" pitchFamily="34" charset="0"/>
              </a:rPr>
              <a:t>Challenges</a:t>
            </a:r>
            <a:r>
              <a:rPr lang="en-GB" sz="3413" dirty="0">
                <a:latin typeface="Calibri" panose="020F0502020204030204" pitchFamily="34" charset="0"/>
                <a:cs typeface="Calibri" panose="020F0502020204030204" pitchFamily="34" charset="0"/>
              </a:rPr>
              <a:t> in research </a:t>
            </a:r>
            <a:r>
              <a:rPr lang="en-AU" sz="3413" dirty="0">
                <a:latin typeface="Calibri" panose="020F0502020204030204" pitchFamily="34" charset="0"/>
                <a:cs typeface="Calibri" panose="020F0502020204030204" pitchFamily="34" charset="0"/>
              </a:rPr>
              <a:t>with vulnerable </a:t>
            </a:r>
            <a:r>
              <a:rPr lang="en-GB" sz="3413" dirty="0">
                <a:latin typeface="Calibri" panose="020F0502020204030204" pitchFamily="34" charset="0"/>
                <a:cs typeface="Calibri" panose="020F0502020204030204" pitchFamily="34" charset="0"/>
              </a:rPr>
              <a:t>(migrant) children</a:t>
            </a:r>
            <a:endParaRPr lang="sl-SI" sz="3413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sl-SI" sz="3413" dirty="0"/>
          </a:p>
          <a:p>
            <a:endParaRPr lang="sl-SI" dirty="0"/>
          </a:p>
        </p:txBody>
      </p:sp>
      <p:sp>
        <p:nvSpPr>
          <p:cNvPr id="5" name="Označba mesta besedila 4">
            <a:extLst>
              <a:ext uri="{FF2B5EF4-FFF2-40B4-BE49-F238E27FC236}">
                <a16:creationId xmlns:a16="http://schemas.microsoft.com/office/drawing/2014/main" id="{8AAC2A87-451A-9E0F-1DC4-41A4F1F85A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951441" y="2541318"/>
            <a:ext cx="7191790" cy="910336"/>
          </a:xfrm>
        </p:spPr>
        <p:txBody>
          <a:bodyPr>
            <a:normAutofit/>
          </a:bodyPr>
          <a:lstStyle/>
          <a:p>
            <a:r>
              <a:rPr lang="en-AU" sz="3982" b="1" dirty="0">
                <a:latin typeface="Calibri" panose="020F0502020204030204" pitchFamily="34" charset="0"/>
                <a:cs typeface="Calibri" panose="020F0502020204030204" pitchFamily="34" charset="0"/>
              </a:rPr>
              <a:t>3 INTERNATIONAL RESEARCHES</a:t>
            </a:r>
          </a:p>
        </p:txBody>
      </p:sp>
      <p:sp>
        <p:nvSpPr>
          <p:cNvPr id="6" name="Označba mesta vsebine 5">
            <a:extLst>
              <a:ext uri="{FF2B5EF4-FFF2-40B4-BE49-F238E27FC236}">
                <a16:creationId xmlns:a16="http://schemas.microsoft.com/office/drawing/2014/main" id="{770AFA94-39A5-E0A0-41E8-57D90F46B8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951441" y="3624743"/>
            <a:ext cx="6875665" cy="558929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l-SI" sz="2844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sl-SI" sz="3129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129" b="1" dirty="0">
                <a:latin typeface="Calibri" panose="020F0502020204030204" pitchFamily="34" charset="0"/>
                <a:cs typeface="Calibri" panose="020F0502020204030204" pitchFamily="34" charset="0"/>
              </a:rPr>
              <a:t>Migrant Children and Communities in a Transforming Europe</a:t>
            </a:r>
            <a:r>
              <a:rPr lang="sl-SI" sz="3129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3129" dirty="0">
                <a:latin typeface="Calibri" panose="020F0502020204030204" pitchFamily="34" charset="0"/>
                <a:cs typeface="Calibri" panose="020F0502020204030204" pitchFamily="34" charset="0"/>
              </a:rPr>
              <a:t>(2019-2022)</a:t>
            </a:r>
          </a:p>
          <a:p>
            <a:pPr marL="0" indent="0">
              <a:buNone/>
            </a:pPr>
            <a:r>
              <a:rPr lang="sl-SI" sz="3129" dirty="0"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http://www.micreate.eu</a:t>
            </a:r>
            <a:endParaRPr lang="sl-SI" altLang="en-US" sz="3129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l-SI" sz="3129" dirty="0">
                <a:latin typeface="Calibri" panose="020F0502020204030204" pitchFamily="34" charset="0"/>
                <a:cs typeface="Calibri" panose="020F0502020204030204" pitchFamily="34" charset="0"/>
              </a:rPr>
              <a:t>Horizont 2020 Research &amp; </a:t>
            </a:r>
            <a:r>
              <a:rPr lang="sl-SI" sz="3129" dirty="0" err="1">
                <a:latin typeface="Calibri" panose="020F0502020204030204" pitchFamily="34" charset="0"/>
                <a:cs typeface="Calibri" panose="020F0502020204030204" pitchFamily="34" charset="0"/>
              </a:rPr>
              <a:t>Innovation</a:t>
            </a:r>
            <a:r>
              <a:rPr lang="sl-SI" sz="3129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sz="3129" dirty="0" err="1">
                <a:latin typeface="Calibri" panose="020F0502020204030204" pitchFamily="34" charset="0"/>
                <a:cs typeface="Calibri" panose="020F0502020204030204" pitchFamily="34" charset="0"/>
              </a:rPr>
              <a:t>Action</a:t>
            </a:r>
            <a:r>
              <a:rPr lang="sl-SI" sz="3129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marL="72248" indent="0">
              <a:buNone/>
            </a:pPr>
            <a:r>
              <a:rPr lang="sl-SI" sz="3129" b="1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AU" sz="3129" b="1" dirty="0">
                <a:latin typeface="Calibri" panose="020F0502020204030204" pitchFamily="34" charset="0"/>
                <a:cs typeface="Calibri" panose="020F0502020204030204" pitchFamily="34" charset="0"/>
              </a:rPr>
              <a:t>. In whose best interest Exploring </a:t>
            </a:r>
            <a:r>
              <a:rPr lang="en-AU" sz="3129" b="1" dirty="0" err="1">
                <a:latin typeface="Calibri" panose="020F0502020204030204" pitchFamily="34" charset="0"/>
                <a:cs typeface="Calibri" panose="020F0502020204030204" pitchFamily="34" charset="0"/>
              </a:rPr>
              <a:t>Unaccompained</a:t>
            </a:r>
            <a:r>
              <a:rPr lang="en-AU" sz="3129" b="1" dirty="0">
                <a:latin typeface="Calibri" panose="020F0502020204030204" pitchFamily="34" charset="0"/>
                <a:cs typeface="Calibri" panose="020F0502020204030204" pitchFamily="34" charset="0"/>
              </a:rPr>
              <a:t> Minors‘ Rights through the Lens of Migration and Asylum Processes </a:t>
            </a:r>
            <a:r>
              <a:rPr lang="en-AU" sz="3129" dirty="0">
                <a:latin typeface="Calibri" panose="020F0502020204030204" pitchFamily="34" charset="0"/>
                <a:cs typeface="Calibri" panose="020F0502020204030204" pitchFamily="34" charset="0"/>
              </a:rPr>
              <a:t>(2014-2015) </a:t>
            </a:r>
          </a:p>
          <a:p>
            <a:pPr marL="72248" indent="0">
              <a:buNone/>
            </a:pPr>
            <a:r>
              <a:rPr lang="en-AU" sz="3129" dirty="0"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AU" sz="3129" b="1" dirty="0">
                <a:latin typeface="Calibri" panose="020F0502020204030204" pitchFamily="34" charset="0"/>
                <a:cs typeface="Calibri" panose="020F0502020204030204" pitchFamily="34" charset="0"/>
              </a:rPr>
              <a:t>Children‘s Voices: Exploring Interethnic Violence and Children‘s rights in the School Enviro</a:t>
            </a:r>
            <a:r>
              <a:rPr lang="sl-SI" sz="3129" b="1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AU" sz="3129" b="1" dirty="0" err="1">
                <a:latin typeface="Calibri" panose="020F0502020204030204" pitchFamily="34" charset="0"/>
                <a:cs typeface="Calibri" panose="020F0502020204030204" pitchFamily="34" charset="0"/>
              </a:rPr>
              <a:t>ment</a:t>
            </a:r>
            <a:r>
              <a:rPr lang="en-AU" sz="3129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3129" dirty="0">
                <a:latin typeface="Calibri" panose="020F0502020204030204" pitchFamily="34" charset="0"/>
                <a:cs typeface="Calibri" panose="020F0502020204030204" pitchFamily="34" charset="0"/>
              </a:rPr>
              <a:t>(2011-2012) </a:t>
            </a:r>
            <a:endParaRPr lang="sl-SI" sz="3129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sl-SI" sz="3129" dirty="0"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sl-SI" sz="3129" b="1" dirty="0">
                <a:latin typeface="Calibri" panose="020F0502020204030204" pitchFamily="34" charset="0"/>
                <a:cs typeface="Calibri" panose="020F0502020204030204" pitchFamily="34" charset="0"/>
              </a:rPr>
              <a:t>GUIDE – </a:t>
            </a:r>
            <a:r>
              <a:rPr lang="en-AU" sz="3129" b="1" dirty="0">
                <a:latin typeface="Calibri" panose="020F0502020204030204" pitchFamily="34" charset="0"/>
                <a:cs typeface="Calibri" panose="020F0502020204030204" pitchFamily="34" charset="0"/>
              </a:rPr>
              <a:t>Growing Up in Digital Europe </a:t>
            </a:r>
            <a:r>
              <a:rPr lang="sl-SI" sz="3129" dirty="0">
                <a:latin typeface="Calibri" panose="020F0502020204030204" pitchFamily="34" charset="0"/>
                <a:cs typeface="Calibri" panose="020F0502020204030204" pitchFamily="34" charset="0"/>
              </a:rPr>
              <a:t>(2027 – 2052); COORDINATE (2021-2025</a:t>
            </a:r>
            <a:r>
              <a:rPr lang="sl-SI" sz="3129" dirty="0"/>
              <a:t>)</a:t>
            </a:r>
            <a:endParaRPr lang="en-AU" sz="3129" dirty="0"/>
          </a:p>
          <a:p>
            <a:endParaRPr lang="sl-SI" dirty="0"/>
          </a:p>
        </p:txBody>
      </p:sp>
      <p:pic>
        <p:nvPicPr>
          <p:cNvPr id="8" name="Slika 7" descr="Slika, ki vsebuje besede človeški obraz, oblačila, oseba, zaprt prostor&#10;&#10;Opis je samodejno ustvarjen">
            <a:extLst>
              <a:ext uri="{FF2B5EF4-FFF2-40B4-BE49-F238E27FC236}">
                <a16:creationId xmlns:a16="http://schemas.microsoft.com/office/drawing/2014/main" id="{79A74F95-F223-B13C-DBD3-D6E9CF5A5B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898" y="5729312"/>
            <a:ext cx="5356904" cy="335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5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134A4E5-81CA-8C4D-DFB7-5E2F7887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491" y="564857"/>
            <a:ext cx="14305280" cy="1950720"/>
          </a:xfrm>
        </p:spPr>
        <p:txBody>
          <a:bodyPr/>
          <a:lstStyle/>
          <a:p>
            <a:pPr algn="ctr"/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MiCREATE </a:t>
            </a:r>
            <a:r>
              <a:rPr lang="sl-SI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</a:t>
            </a:r>
            <a:endParaRPr lang="sl-SI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E003620-0A46-EE3B-B412-0959F1BFE8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7775" y="2623292"/>
            <a:ext cx="6762496" cy="5331968"/>
          </a:xfrm>
        </p:spPr>
        <p:txBody>
          <a:bodyPr>
            <a:normAutofit fontScale="92500" lnSpcReduction="10000"/>
          </a:bodyPr>
          <a:lstStyle/>
          <a:p>
            <a:pPr marL="72248" indent="0">
              <a:buNone/>
            </a:pPr>
            <a:r>
              <a:rPr lang="sl-SI" sz="3698" b="1" dirty="0">
                <a:latin typeface="Calibri" panose="020F0502020204030204" pitchFamily="34" charset="0"/>
                <a:cs typeface="Calibri" panose="020F0502020204030204" pitchFamily="34" charset="0"/>
              </a:rPr>
              <a:t>AIM OF THE MiCREATE PROJECT</a:t>
            </a:r>
          </a:p>
          <a:p>
            <a:pPr marL="72248" indent="0">
              <a:buNone/>
            </a:pPr>
            <a:endParaRPr lang="sl-SI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Promoting the </a:t>
            </a:r>
            <a:r>
              <a:rPr lang="en-A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integration </a:t>
            </a:r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different groups of </a:t>
            </a:r>
            <a:r>
              <a:rPr lang="en-A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migrant children </a:t>
            </a:r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European countries through a </a:t>
            </a:r>
            <a:r>
              <a:rPr lang="en-A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child-centred approach </a:t>
            </a:r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migrant integration at the </a:t>
            </a:r>
            <a:r>
              <a:rPr lang="en-AU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educational and policy levels. </a:t>
            </a:r>
          </a:p>
          <a:p>
            <a:endParaRPr lang="sl-SI" dirty="0"/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A53B7388-2081-BAF2-3875-B0EA6EB729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070559" y="2623292"/>
            <a:ext cx="6762496" cy="5331968"/>
          </a:xfrm>
        </p:spPr>
        <p:txBody>
          <a:bodyPr>
            <a:normAutofit fontScale="92500" lnSpcReduction="10000"/>
          </a:bodyPr>
          <a:lstStyle/>
          <a:p>
            <a:pPr marL="72248" indent="0">
              <a:buNone/>
            </a:pPr>
            <a:r>
              <a:rPr lang="sl-SI" sz="3698" b="1" dirty="0">
                <a:latin typeface="Calibri" panose="020F0502020204030204" pitchFamily="34" charset="0"/>
                <a:cs typeface="Calibri" panose="020F0502020204030204" pitchFamily="34" charset="0"/>
              </a:rPr>
              <a:t>CHILD-CENTRED APPROACH</a:t>
            </a:r>
          </a:p>
          <a:p>
            <a:pPr algn="l"/>
            <a:endParaRPr lang="sl-SI" sz="199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sl-SI" sz="199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shift the focus from the prevailing adult-centred perspective to children’s experiences and to consider children as </a:t>
            </a:r>
            <a:r>
              <a:rPr lang="en-A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experts of their own lives,</a:t>
            </a:r>
            <a:r>
              <a:rPr lang="en-A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rights holders and meaning makers</a:t>
            </a:r>
            <a:endParaRPr lang="en-A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Children as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relevant social actors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and bearers of rights</a:t>
            </a:r>
          </a:p>
          <a:p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Competent and active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agents of their (social) lives</a:t>
            </a:r>
          </a:p>
          <a:p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To consider children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voices, opinions and experiences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(in methodology, research, policy etc.)</a:t>
            </a:r>
          </a:p>
          <a:p>
            <a:endParaRPr lang="sl-SI" dirty="0"/>
          </a:p>
        </p:txBody>
      </p:sp>
      <p:pic>
        <p:nvPicPr>
          <p:cNvPr id="6" name="Slika 5" descr="Slika, ki vsebuje besede oblačila, oseba, človeški obraz, malček&#10;&#10;Opis je samodejno ustvarjen">
            <a:extLst>
              <a:ext uri="{FF2B5EF4-FFF2-40B4-BE49-F238E27FC236}">
                <a16:creationId xmlns:a16="http://schemas.microsoft.com/office/drawing/2014/main" id="{DC0714C0-7919-3AEB-318F-55FF84EF7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955" y="5347245"/>
            <a:ext cx="5626096" cy="384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04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58504B2-A08B-E2D1-7369-17706CE06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MiCREATE consortium</a:t>
            </a:r>
            <a:r>
              <a:rPr lang="en-A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AU" sz="3129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 academic institutions &amp; NGOs; </a:t>
            </a:r>
            <a:r>
              <a:rPr lang="sl-SI" sz="3129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l-SI" sz="3129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3129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 EU countries and Turkey; </a:t>
            </a:r>
            <a:r>
              <a:rPr lang="sl-SI" sz="3129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</a:t>
            </a:r>
            <a:r>
              <a:rPr lang="sl-SI" sz="3129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</a:t>
            </a:r>
            <a:r>
              <a:rPr lang="sl-SI" sz="3129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3129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70 researchers</a:t>
            </a:r>
            <a:r>
              <a:rPr lang="en-A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77B18195-6BF3-E4BB-EDE4-83FD05AB53FF}"/>
              </a:ext>
            </a:extLst>
          </p:cNvPr>
          <p:cNvSpPr txBox="1"/>
          <p:nvPr/>
        </p:nvSpPr>
        <p:spPr>
          <a:xfrm>
            <a:off x="1014320" y="2779487"/>
            <a:ext cx="8669867" cy="6395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Znanstvenoraziskovalno-središče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Koper,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Slovenia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Manchester Metropolitan University,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UK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Centre national de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larecherche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scientifique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France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Mirovni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inštitut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Slovenia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Univerza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v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Ljubljani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Slovenia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Syddansk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Universitet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Denmark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Universitat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de Barcelona,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Spain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Hellenic Open University,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Greece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Stowarzyszenie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Interkulturalni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Pl,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Poland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Universität Wien,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Austria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Hope for Children CRC, Policy Centre,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Cyprus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CESIE,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Italy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Udruge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centar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za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mirovne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študije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Croatia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DYPALL NETWORK: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Associação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para o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Desenvolvimento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da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Participação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Cidadã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Portugal</a:t>
            </a:r>
          </a:p>
          <a:p>
            <a:pPr marL="731509" indent="-406394" algn="l" defTabSz="650230" hangingPunct="1">
              <a:buFont typeface="Arial" panose="020B0604020202020204" pitchFamily="34" charset="0"/>
              <a:buChar char="•"/>
            </a:pP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Fakulteta za </a:t>
            </a:r>
            <a:r>
              <a:rPr lang="en-AU" sz="256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dizajn</a:t>
            </a:r>
            <a:r>
              <a:rPr lang="en-AU" sz="256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 </a:t>
            </a:r>
            <a:r>
              <a:rPr lang="en-AU" sz="2560" b="0" i="1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Slovenia</a:t>
            </a:r>
            <a:endParaRPr lang="en-AU" altLang="en-US" sz="2560" b="0" kern="12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5" name="Slika 4" descr="No photo description available.">
            <a:extLst>
              <a:ext uri="{FF2B5EF4-FFF2-40B4-BE49-F238E27FC236}">
                <a16:creationId xmlns:a16="http://schemas.microsoft.com/office/drawing/2014/main" id="{308AD108-0654-D5BD-401A-00726E4BFB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7" r="4" b="4"/>
          <a:stretch/>
        </p:blipFill>
        <p:spPr bwMode="auto">
          <a:xfrm>
            <a:off x="9931203" y="2240785"/>
            <a:ext cx="6620705" cy="3792199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Slika 5" descr="Slika, ki vsebuje besede človeški obraz, oseba, oblačila, nasmeh&#10;&#10;Opis je samodejno ustvarjen">
            <a:extLst>
              <a:ext uri="{FF2B5EF4-FFF2-40B4-BE49-F238E27FC236}">
                <a16:creationId xmlns:a16="http://schemas.microsoft.com/office/drawing/2014/main" id="{A0E77988-7B87-6E8F-9B8D-F8CCB204E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866" r="1" b="10158"/>
          <a:stretch/>
        </p:blipFill>
        <p:spPr>
          <a:xfrm>
            <a:off x="10833601" y="6220092"/>
            <a:ext cx="4989170" cy="285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2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F16CA55-37AC-4DC7-18D7-221F8E2AA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491" y="540636"/>
            <a:ext cx="14305280" cy="1950720"/>
          </a:xfrm>
        </p:spPr>
        <p:txBody>
          <a:bodyPr/>
          <a:lstStyle/>
          <a:p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802D35B-7B8F-3BD3-0E88-BA454F435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042" y="2600960"/>
            <a:ext cx="7831632" cy="6238729"/>
          </a:xfrm>
        </p:spPr>
        <p:txBody>
          <a:bodyPr/>
          <a:lstStyle/>
          <a:p>
            <a:pPr algn="l"/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esearch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activities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with migrant and local children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and with educational staff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schools, camps and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asylum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centres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10 countries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namely Denmark,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Spain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United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Kingdom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Austria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Slovenia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, Poland,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Italy, France, Greece, and Turkey.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Mixed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methodological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approaches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sl-SI" b="1" dirty="0" err="1">
                <a:latin typeface="Calibri" panose="020F0502020204030204" pitchFamily="34" charset="0"/>
                <a:cs typeface="Calibri" panose="020F0502020204030204" pitchFamily="34" charset="0"/>
              </a:rPr>
              <a:t>participant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b="1" dirty="0" err="1">
                <a:latin typeface="Calibri" panose="020F0502020204030204" pitchFamily="34" charset="0"/>
                <a:cs typeface="Calibri" panose="020F0502020204030204" pitchFamily="34" charset="0"/>
              </a:rPr>
              <a:t>observation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b="1" dirty="0" err="1">
                <a:latin typeface="Calibri" panose="020F0502020204030204" pitchFamily="34" charset="0"/>
                <a:cs typeface="Calibri" panose="020F0502020204030204" pitchFamily="34" charset="0"/>
              </a:rPr>
              <a:t>arts-based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methods, collection of autobiographical life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stories/interviews, focus groups, and surveys.</a:t>
            </a:r>
          </a:p>
          <a:p>
            <a:pPr algn="l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More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than 6,000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newly arrived and long-term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migrant children as well as local children were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included in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MiCREATE’s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research activities.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also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teachers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professionals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policy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makers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NGOs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5" name="Slika 4" descr="Slika, ki vsebuje besede oblačila, na prostem, nebo, oseba&#10;&#10;Opis je samodejno ustvarjen">
            <a:extLst>
              <a:ext uri="{FF2B5EF4-FFF2-40B4-BE49-F238E27FC236}">
                <a16:creationId xmlns:a16="http://schemas.microsoft.com/office/drawing/2014/main" id="{FB3E2FFB-577A-971C-8A00-7096F80A7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5142" y="2575635"/>
            <a:ext cx="7768816" cy="517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9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67B2F64-8056-03D8-9C1D-90CF77EC5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CHALLENGES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9BF8A8C9-2ACA-5014-AB70-B4693BCCF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7491" y="3411462"/>
            <a:ext cx="14305280" cy="5592064"/>
          </a:xfrm>
        </p:spPr>
        <p:txBody>
          <a:bodyPr/>
          <a:lstStyle/>
          <a:p>
            <a:pPr marL="803756" indent="-731509">
              <a:buAutoNum type="arabicPeriod"/>
            </a:pPr>
            <a:r>
              <a:rPr lang="en-AU" sz="3413" dirty="0">
                <a:latin typeface="Calibri" panose="020F0502020204030204" pitchFamily="34" charset="0"/>
                <a:cs typeface="Calibri" panose="020F0502020204030204" pitchFamily="34" charset="0"/>
              </a:rPr>
              <a:t>PREPARATION PHASE</a:t>
            </a:r>
          </a:p>
          <a:p>
            <a:pPr marL="803756" indent="-731509">
              <a:buAutoNum type="arabicPeriod"/>
            </a:pPr>
            <a:r>
              <a:rPr lang="en-AU" sz="3413" dirty="0">
                <a:latin typeface="Calibri" panose="020F0502020204030204" pitchFamily="34" charset="0"/>
                <a:cs typeface="Calibri" panose="020F0502020204030204" pitchFamily="34" charset="0"/>
              </a:rPr>
              <a:t>IMPLEMENTATION PHASE</a:t>
            </a:r>
          </a:p>
          <a:p>
            <a:pPr marL="803756" indent="-731509">
              <a:buAutoNum type="arabicPeriod"/>
            </a:pPr>
            <a:r>
              <a:rPr lang="en-AU" sz="3413" dirty="0">
                <a:latin typeface="Calibri" panose="020F0502020204030204" pitchFamily="34" charset="0"/>
                <a:cs typeface="Calibri" panose="020F0502020204030204" pitchFamily="34" charset="0"/>
              </a:rPr>
              <a:t>METHODOLOGICAL ISSUE</a:t>
            </a:r>
            <a:r>
              <a:rPr lang="sl-SI" sz="3413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lang="en-AU" sz="3413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3756" indent="-731509">
              <a:buFont typeface="Arial"/>
              <a:buAutoNum type="arabicPeriod"/>
            </a:pPr>
            <a:r>
              <a:rPr lang="en-AU" sz="3413" dirty="0">
                <a:latin typeface="Calibri" panose="020F0502020204030204" pitchFamily="34" charset="0"/>
                <a:cs typeface="Calibri" panose="020F0502020204030204" pitchFamily="34" charset="0"/>
              </a:rPr>
              <a:t>CRITICAL REFLECTION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72585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63E9893-DFDC-3776-8BCB-6863786BE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491" y="328695"/>
            <a:ext cx="14305280" cy="1950720"/>
          </a:xfrm>
        </p:spPr>
        <p:txBody>
          <a:bodyPr/>
          <a:lstStyle/>
          <a:p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PREPARATION PHASE</a:t>
            </a:r>
            <a:endParaRPr lang="sl-SI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E891A10-4534-AD62-BC36-F439858AEC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61336" y="2062377"/>
            <a:ext cx="7018652" cy="7014710"/>
          </a:xfrm>
        </p:spPr>
        <p:txBody>
          <a:bodyPr>
            <a:normAutofit fontScale="92500" lnSpcReduction="20000"/>
          </a:bodyPr>
          <a:lstStyle/>
          <a:p>
            <a:pPr marL="72248" indent="0">
              <a:buNone/>
            </a:pP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sl-SI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AU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ETHICAL PROTOCOL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(in each country the research was approved by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institutional Ethical commission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project‘s Ethical </a:t>
            </a:r>
            <a:r>
              <a:rPr lang="en-AU" b="1" dirty="0" err="1">
                <a:latin typeface="Calibri" panose="020F0502020204030204" pitchFamily="34" charset="0"/>
                <a:cs typeface="Calibri" panose="020F0502020204030204" pitchFamily="34" charset="0"/>
              </a:rPr>
              <a:t>bo</a:t>
            </a:r>
            <a:r>
              <a:rPr lang="sl-SI" b="1" dirty="0" err="1">
                <a:latin typeface="Calibri" panose="020F0502020204030204" pitchFamily="34" charset="0"/>
                <a:cs typeface="Calibri" panose="020F0502020204030204" pitchFamily="34" charset="0"/>
              </a:rPr>
              <a:t>ard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  +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approved by EC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endParaRPr lang="en-A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AU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CONTENT OF ETHICAL PROTOCOL</a:t>
            </a:r>
            <a:endParaRPr lang="en-A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a)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General ethical principles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on which the research will be based</a:t>
            </a: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b)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Ethical principles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related specifically to the research of (migrant)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children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(vulnerable group)</a:t>
            </a: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c)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Informed consent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sl-SI" b="1" dirty="0" err="1">
                <a:latin typeface="Calibri" panose="020F0502020204030204" pitchFamily="34" charset="0"/>
                <a:cs typeface="Calibri" panose="020F0502020204030204" pitchFamily="34" charset="0"/>
              </a:rPr>
              <a:t>parents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sl-SI" b="1" dirty="0" err="1">
                <a:latin typeface="Calibri" panose="020F0502020204030204" pitchFamily="34" charset="0"/>
                <a:cs typeface="Calibri" panose="020F0502020204030204" pitchFamily="34" charset="0"/>
              </a:rPr>
              <a:t>guardians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sl-SI" b="1" u="sng" dirty="0" err="1">
                <a:latin typeface="Calibri" panose="020F0502020204030204" pitchFamily="34" charset="0"/>
                <a:cs typeface="Calibri" panose="020F0502020204030204" pitchFamily="34" charset="0"/>
              </a:rPr>
              <a:t>children</a:t>
            </a:r>
            <a:r>
              <a:rPr lang="en-AU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AU" i="1" dirty="0">
                <a:latin typeface="Calibri" panose="020F0502020204030204" pitchFamily="34" charset="0"/>
                <a:cs typeface="Calibri" panose="020F0502020204030204" pitchFamily="34" charset="0"/>
              </a:rPr>
              <a:t>information letter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AU" i="1" dirty="0">
                <a:latin typeface="Calibri" panose="020F0502020204030204" pitchFamily="34" charset="0"/>
                <a:cs typeface="Calibri" panose="020F0502020204030204" pitchFamily="34" charset="0"/>
              </a:rPr>
              <a:t>informed consent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- emphasize </a:t>
            </a:r>
            <a:r>
              <a:rPr lang="en-AU" u="sng" dirty="0">
                <a:latin typeface="Calibri" panose="020F0502020204030204" pitchFamily="34" charset="0"/>
                <a:cs typeface="Calibri" panose="020F0502020204030204" pitchFamily="34" charset="0"/>
              </a:rPr>
              <a:t>voluntary participation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 and the possibility to </a:t>
            </a:r>
            <a:r>
              <a:rPr lang="en-AU" u="sng" dirty="0">
                <a:latin typeface="Calibri" panose="020F0502020204030204" pitchFamily="34" charset="0"/>
                <a:cs typeface="Calibri" panose="020F0502020204030204" pitchFamily="34" charset="0"/>
              </a:rPr>
              <a:t>terminate participation at any time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in the process, information on anonymity, recording, use of data, data storage and sharing etc.)</a:t>
            </a: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d)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Methodology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 (implementation of the research)</a:t>
            </a: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e)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Data protection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 and protection of privacy of participants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8158CFBE-ABCE-C126-5B80-0CD49E05C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804120" y="2062378"/>
            <a:ext cx="7018652" cy="6260695"/>
          </a:xfrm>
        </p:spPr>
        <p:txBody>
          <a:bodyPr>
            <a:normAutofit fontScale="92500" lnSpcReduction="20000"/>
          </a:bodyPr>
          <a:lstStyle/>
          <a:p>
            <a:pPr marL="72248" indent="0">
              <a:buNone/>
            </a:pP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SPECIFIC CHALLENGE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lang="en-A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research in several countries at the same time (country specifics)</a:t>
            </a:r>
          </a:p>
          <a:p>
            <a:pPr>
              <a:buFontTx/>
              <a:buChar char="-"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cross-cultural adaptation </a:t>
            </a:r>
          </a:p>
          <a:p>
            <a:endParaRPr lang="sl-SI" dirty="0"/>
          </a:p>
        </p:txBody>
      </p:sp>
      <p:pic>
        <p:nvPicPr>
          <p:cNvPr id="8" name="Slika 7" descr="Slika, ki vsebuje besede risanka, animirana risanka, animacija, ilustracija&#10;&#10;Opis je samodejno ustvarjen">
            <a:extLst>
              <a:ext uri="{FF2B5EF4-FFF2-40B4-BE49-F238E27FC236}">
                <a16:creationId xmlns:a16="http://schemas.microsoft.com/office/drawing/2014/main" id="{7763C321-D678-398B-44E3-7B7C04C76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558" y="4545113"/>
            <a:ext cx="7636486" cy="429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2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59F2D43-BA15-0B91-53C6-17738CA9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491" y="611780"/>
            <a:ext cx="14305280" cy="1950720"/>
          </a:xfrm>
        </p:spPr>
        <p:txBody>
          <a:bodyPr>
            <a:normAutofit fontScale="90000"/>
          </a:bodyPr>
          <a:lstStyle/>
          <a:p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PREPARATION PHASE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Research Data Management Plane</a:t>
            </a:r>
            <a:endParaRPr lang="en-A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39A4AB31-A1EB-BD80-5543-CE92F94E6C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72248" indent="0">
              <a:buNone/>
            </a:pPr>
            <a:r>
              <a:rPr lang="sl-SI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DATA COLLECTION: </a:t>
            </a:r>
            <a:endParaRPr lang="sl-SI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endParaRPr lang="sl-SI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purpose of data collection 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connection of data collection with project objectives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IMPORTANT!</a:t>
            </a: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Be in touch with </a:t>
            </a:r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AU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ational</a:t>
            </a:r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</a:t>
            </a:r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archive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before beginning of the research </a:t>
            </a:r>
          </a:p>
          <a:p>
            <a:pPr>
              <a:buFontTx/>
              <a:buChar char="-"/>
            </a:pPr>
            <a:endParaRPr lang="sl-SI" dirty="0"/>
          </a:p>
          <a:p>
            <a:pPr>
              <a:buFontTx/>
              <a:buChar char="-"/>
            </a:pPr>
            <a:endParaRPr lang="sl-SI" dirty="0"/>
          </a:p>
          <a:p>
            <a:pPr>
              <a:buFontTx/>
              <a:buChar char="-"/>
            </a:pPr>
            <a:endParaRPr lang="sl-SI" dirty="0"/>
          </a:p>
          <a:p>
            <a:pPr>
              <a:buFontTx/>
              <a:buChar char="-"/>
            </a:pPr>
            <a:endParaRPr lang="sl-SI" dirty="0"/>
          </a:p>
          <a:p>
            <a:pPr marL="72248" indent="0">
              <a:buNone/>
            </a:pPr>
            <a:endParaRPr lang="sl-SI" dirty="0"/>
          </a:p>
          <a:p>
            <a:pPr>
              <a:buFontTx/>
              <a:buChar char="-"/>
            </a:pPr>
            <a:endParaRPr lang="sl-SI" dirty="0"/>
          </a:p>
          <a:p>
            <a:endParaRPr lang="sl-SI" dirty="0"/>
          </a:p>
        </p:txBody>
      </p:sp>
      <p:sp>
        <p:nvSpPr>
          <p:cNvPr id="4" name="Označba mesta vsebine 3">
            <a:extLst>
              <a:ext uri="{FF2B5EF4-FFF2-40B4-BE49-F238E27FC236}">
                <a16:creationId xmlns:a16="http://schemas.microsoft.com/office/drawing/2014/main" id="{2CEB5C6E-FB35-6E59-6D7E-1BFA0FB226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72248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DATA PROCESSING AND STORAGE</a:t>
            </a:r>
            <a:r>
              <a:rPr lang="sl-SI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72248" indent="0">
              <a:buNone/>
            </a:pPr>
            <a:endParaRPr lang="sl-SI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type and format of collected data 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estimated data size - where/how the data will be stored 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reuse of data (personal data, anonymization) 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whom the collected data will be useful, etc.</a:t>
            </a:r>
            <a:endParaRPr lang="sl-SI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03968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20CF16E-E418-2B74-2E6A-253C6D94E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273" y="465338"/>
            <a:ext cx="14305717" cy="1950720"/>
          </a:xfrm>
        </p:spPr>
        <p:txBody>
          <a:bodyPr/>
          <a:lstStyle/>
          <a:p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IMPLEMENTATION PHASE</a:t>
            </a:r>
            <a:endParaRPr lang="sl-SI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C22C0169-AD83-51BD-FACD-148FDEF8C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4689" y="2147483"/>
            <a:ext cx="14548301" cy="690962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7000"/>
              </a:lnSpc>
              <a:spcAft>
                <a:spcPts val="1138"/>
              </a:spcAft>
              <a:buFontTx/>
              <a:buChar char="-"/>
            </a:pP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Before the implementation of any research activities: </a:t>
            </a: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signed Informed consent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by children and by parents</a:t>
            </a:r>
            <a:r>
              <a:rPr lang="sl-SI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sl-SI" sz="2702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guardians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1138"/>
              </a:spcAft>
              <a:buFontTx/>
              <a:buChar char="-"/>
            </a:pP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Consent letter should be </a:t>
            </a: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written in a simple way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ensuring that children </a:t>
            </a: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truly understand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AU" sz="2702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the consent, the </a:t>
            </a:r>
            <a:r>
              <a:rPr lang="en-AU" sz="2702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purpose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the research and the </a:t>
            </a:r>
            <a:r>
              <a:rPr lang="en-AU" sz="2702" i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consequences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participating. </a:t>
            </a:r>
          </a:p>
          <a:p>
            <a:pPr>
              <a:lnSpc>
                <a:spcPct val="107000"/>
              </a:lnSpc>
              <a:spcAft>
                <a:spcPts val="1138"/>
              </a:spcAft>
              <a:buFontTx/>
              <a:buChar char="-"/>
            </a:pP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is crucial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„take your time“. Follow the rhythm of the child. </a:t>
            </a:r>
          </a:p>
          <a:p>
            <a:pPr>
              <a:lnSpc>
                <a:spcPct val="107000"/>
              </a:lnSpc>
              <a:spcAft>
                <a:spcPts val="1138"/>
              </a:spcAft>
              <a:buFontTx/>
              <a:buChar char="-"/>
            </a:pP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Listen carefully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use compassionate and sincere communication, avoid any presumptions, use simple and clear terminology, </a:t>
            </a:r>
          </a:p>
          <a:p>
            <a:pPr>
              <a:lnSpc>
                <a:spcPct val="107000"/>
              </a:lnSpc>
              <a:spcAft>
                <a:spcPts val="1138"/>
              </a:spcAft>
              <a:buFontTx/>
              <a:buChar char="-"/>
            </a:pP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child centred approach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the least adult role; consider children's experiences, opinions, feelings</a:t>
            </a:r>
            <a:r>
              <a:rPr lang="sl-SI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sl-SI" sz="2702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respect</a:t>
            </a:r>
            <a:r>
              <a:rPr lang="sl-SI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…</a:t>
            </a:r>
          </a:p>
          <a:p>
            <a:pPr>
              <a:lnSpc>
                <a:spcPct val="107000"/>
              </a:lnSpc>
              <a:spcAft>
                <a:spcPts val="1138"/>
              </a:spcAft>
              <a:buFontTx/>
              <a:buChar char="-"/>
            </a:pP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Children want to please you and they respond to your reactions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be careful to not encourage such behaviour!</a:t>
            </a:r>
          </a:p>
          <a:p>
            <a:pPr>
              <a:lnSpc>
                <a:spcPct val="107000"/>
              </a:lnSpc>
              <a:spcAft>
                <a:spcPts val="1138"/>
              </a:spcAft>
              <a:buFontTx/>
              <a:buChar char="-"/>
            </a:pP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appropriate methods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lang="en-AU" sz="2702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start </a:t>
            </a:r>
            <a:r>
              <a:rPr lang="en-AU" sz="2702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certain methodologies and than continue with others (start with participatory observation phase, art based approach before survey or interviews, etc.)</a:t>
            </a: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14580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B32501D-8697-FBD9-4C17-630BCF614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604" y="361821"/>
            <a:ext cx="14305717" cy="1950720"/>
          </a:xfrm>
        </p:spPr>
        <p:txBody>
          <a:bodyPr/>
          <a:lstStyle/>
          <a:p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METHODOLOGICAL ISSUES</a:t>
            </a:r>
            <a:endParaRPr lang="sl-SI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400D9828-F99A-EBB4-E5FE-DE6AC061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0154" y="2090429"/>
            <a:ext cx="14482618" cy="7106664"/>
          </a:xfrm>
        </p:spPr>
        <p:txBody>
          <a:bodyPr>
            <a:normAutofit lnSpcReduction="10000"/>
          </a:bodyPr>
          <a:lstStyle/>
          <a:p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methods more appropriate than the others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(especially true for migrant children, </a:t>
            </a:r>
            <a:r>
              <a:rPr lang="en-AU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refug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children, unaccompanied minors, children with special needs etc.)</a:t>
            </a:r>
          </a:p>
          <a:p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methods are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child-centred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 </a:t>
            </a:r>
            <a:endParaRPr lang="sl-SI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Participatory observation phase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particularly useful: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for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collect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ing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information, research data &amp;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establishing the intimacy, familiarity, contact with children</a:t>
            </a:r>
          </a:p>
          <a:p>
            <a:pPr marL="72248" indent="0">
              <a:buNone/>
            </a:pP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 base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approach</a:t>
            </a: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especially appropriate method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express in alternative ways- drawing, making photos, videos, </a:t>
            </a:r>
            <a:r>
              <a:rPr lang="en-AU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danc</a:t>
            </a:r>
            <a:r>
              <a:rPr lang="sl-SI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ing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using body…. 1) for collecting data &amp; 2) as a starting point for application of other methods</a:t>
            </a:r>
          </a:p>
          <a:p>
            <a:pPr marL="72248" indent="0">
              <a:buNone/>
            </a:pP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3)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Survey: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language challenges; translate questionnaires in all needed languages!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Cultural adaptation of items, terminology…</a:t>
            </a:r>
          </a:p>
          <a:p>
            <a:pPr marL="72248" indent="0">
              <a:buNone/>
            </a:pPr>
            <a:r>
              <a:rPr lang="sl-SI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4)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Interviewing: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language challenges, problem for more introvert, traumatized etc.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AU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hildren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using different languages or cultural mediator and/or translator; using less structure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more narrative interviewing technique as collection of autobiographical life stories etc. 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hat give children more opportunity to express and talk about the topics that are important for them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/to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capture the „real picture</a:t>
            </a: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</a:p>
          <a:p>
            <a:pPr marL="72248" indent="0">
              <a:buNone/>
            </a:pPr>
            <a:r>
              <a:rPr lang="sl-SI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5)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 Cocreation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involve children in a form of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Children Advisory Boards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or/and as </a:t>
            </a: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co-researchers 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(involved in research design, implementation and interpretations, presentation of results)</a:t>
            </a:r>
          </a:p>
          <a:p>
            <a:pPr marL="72248" indent="0">
              <a:buNone/>
            </a:pPr>
            <a:endParaRPr lang="en-AU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5739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DBA019-271F-C373-D4B0-ED8923AF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198" y="532015"/>
            <a:ext cx="14574572" cy="1150136"/>
          </a:xfrm>
        </p:spPr>
        <p:txBody>
          <a:bodyPr>
            <a:normAutofit fontScale="90000"/>
          </a:bodyPr>
          <a:lstStyle/>
          <a:p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en-A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CRITICAL REFLECTION – what we learned</a:t>
            </a:r>
            <a:r>
              <a:rPr lang="sl-SI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E192D8C9-74A3-FB9A-5100-978AB3C23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198" y="1682151"/>
            <a:ext cx="14574574" cy="7651814"/>
          </a:xfrm>
        </p:spPr>
        <p:txBody>
          <a:bodyPr>
            <a:normAutofit lnSpcReduction="10000"/>
          </a:bodyPr>
          <a:lstStyle/>
          <a:p>
            <a:pPr marL="406394" indent="-406394">
              <a:lnSpc>
                <a:spcPct val="107000"/>
              </a:lnSpc>
            </a:pP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really hard to be child-centred.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are living in an adult centred world. We as adults have power to overrule the children, we have authority as researchers, teachers, politicians…..the  continuous auto-reflexivity is needed </a:t>
            </a:r>
          </a:p>
          <a:p>
            <a:pPr marL="406394" indent="-406394">
              <a:lnSpc>
                <a:spcPct val="107000"/>
              </a:lnSpc>
            </a:pP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 is crucial</a:t>
            </a:r>
          </a:p>
          <a:p>
            <a:pPr marL="406394" indent="-406394">
              <a:lnSpc>
                <a:spcPct val="107000"/>
              </a:lnSpc>
            </a:pP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Methods matter</a:t>
            </a:r>
            <a:endParaRPr lang="en-AU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buNone/>
            </a:pP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Some methods are more appropriate than others. Art based approach techniques and participatory observation methods</a:t>
            </a:r>
          </a:p>
          <a:p>
            <a:pPr marL="406394" indent="-406394">
              <a:lnSpc>
                <a:spcPct val="107000"/>
              </a:lnSpc>
            </a:pP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Are we truly ethical?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truly voluntary is the participation of children? Are we </a:t>
            </a:r>
            <a:r>
              <a:rPr lang="en-AU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trully</a:t>
            </a:r>
            <a:r>
              <a:rPr lang="en-AU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following all ethical standards?</a:t>
            </a:r>
          </a:p>
          <a:p>
            <a:pPr marL="406394" indent="-406394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AU" b="1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Personal Influence/influence of researcher</a:t>
            </a: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As researchers/persons we influence the research and results by our personal expectations, feelings, attitudes etc. and by interiorized prevailing discourse on vulnerable (migrant) children –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trauma  discourse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&amp;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deficit discourse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(they have a deficit because do not speak our language, do not know our culture etc.)</a:t>
            </a:r>
          </a:p>
          <a:p>
            <a:r>
              <a:rPr lang="en-AU" b="1" dirty="0" err="1">
                <a:latin typeface="Calibri" panose="020F0502020204030204" pitchFamily="34" charset="0"/>
                <a:cs typeface="Calibri" panose="020F0502020204030204" pitchFamily="34" charset="0"/>
              </a:rPr>
              <a:t>Monoculturality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 is still a norm </a:t>
            </a:r>
          </a:p>
          <a:p>
            <a:pPr marL="72248" indent="0">
              <a:buNone/>
            </a:pP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Involvement of cultural mediators, translators &amp; </a:t>
            </a:r>
            <a:r>
              <a:rPr lang="en-AU" b="1" dirty="0">
                <a:latin typeface="Calibri" panose="020F0502020204030204" pitchFamily="34" charset="0"/>
                <a:cs typeface="Calibri" panose="020F0502020204030204" pitchFamily="34" charset="0"/>
              </a:rPr>
              <a:t>researchers from the same ethnicity</a:t>
            </a:r>
          </a:p>
          <a:p>
            <a:pPr marL="406394" indent="-406394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en-AU" b="1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1348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245" y="1882574"/>
            <a:ext cx="11712085" cy="702941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CESSDA training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767126" y="9254362"/>
            <a:ext cx="3821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>
                <a:latin typeface="+mj-lt"/>
              </a:rPr>
              <a:t>https://www.cessda.eu/Training</a:t>
            </a:r>
          </a:p>
        </p:txBody>
      </p:sp>
    </p:spTree>
    <p:extLst>
      <p:ext uri="{BB962C8B-B14F-4D97-AF65-F5344CB8AC3E}">
        <p14:creationId xmlns:p14="http://schemas.microsoft.com/office/powerpoint/2010/main" val="10990526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164E268-DA5B-FD54-9B5F-CC82CDF91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6839" y="1431842"/>
            <a:ext cx="14705933" cy="7645245"/>
          </a:xfrm>
        </p:spPr>
        <p:txBody>
          <a:bodyPr/>
          <a:lstStyle/>
          <a:p>
            <a:r>
              <a:rPr lang="en-AU" sz="2844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 Reflexivity</a:t>
            </a:r>
          </a:p>
          <a:p>
            <a:pPr marL="72248" indent="0">
              <a:buNone/>
            </a:pPr>
            <a:r>
              <a:rPr lang="en-AU" b="1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Situating ourselves socially and emotionally </a:t>
            </a:r>
            <a:r>
              <a:rPr lang="en-AU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relation to respondents is an important element of reflexivity.</a:t>
            </a:r>
          </a:p>
          <a:p>
            <a:pPr marL="72248" indent="0">
              <a:buNone/>
            </a:pPr>
            <a:r>
              <a:rPr lang="en-AU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our </a:t>
            </a:r>
            <a:r>
              <a:rPr lang="en-AU" b="1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individual position </a:t>
            </a:r>
            <a:r>
              <a:rPr lang="en-AU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(being female, middle-age/young local or with migrant background, etc.) </a:t>
            </a:r>
            <a:r>
              <a:rPr lang="en-AU" b="1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influences the research process</a:t>
            </a:r>
            <a:r>
              <a:rPr lang="en-AU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data collecting process and translating data into theory. </a:t>
            </a:r>
          </a:p>
          <a:p>
            <a:pPr marL="72248" indent="0">
              <a:buNone/>
            </a:pPr>
            <a:r>
              <a:rPr lang="en-AU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</a:t>
            </a:r>
            <a:r>
              <a:rPr lang="sl-SI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o,</a:t>
            </a:r>
            <a:r>
              <a:rPr lang="en-AU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how </a:t>
            </a:r>
            <a:r>
              <a:rPr lang="en-AU" b="1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researchers’ emotional responses </a:t>
            </a:r>
            <a:r>
              <a:rPr lang="en-AU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respondents shape our interpretations of their accounts. </a:t>
            </a:r>
            <a:endParaRPr lang="sl-SI" dirty="0">
              <a:solidFill>
                <a:srgbClr val="40404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sl-SI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GB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election of methods, data analysis and interpretation are impacted by personal, interpersonal, emotional, institutional, and pragmatic influences. </a:t>
            </a:r>
            <a:endParaRPr lang="sl-SI" dirty="0">
              <a:solidFill>
                <a:srgbClr val="40404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48" indent="0">
              <a:buNone/>
            </a:pPr>
            <a:r>
              <a:rPr lang="en-GB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reflection process of fieldwork with vulnerable groups the influence of </a:t>
            </a:r>
            <a:r>
              <a:rPr lang="en-GB" b="1" i="1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 differences</a:t>
            </a:r>
            <a:r>
              <a:rPr lang="en-GB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must be considered</a:t>
            </a:r>
            <a:r>
              <a:rPr lang="sl-SI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l-SI" dirty="0" err="1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</a:t>
            </a:r>
            <a:r>
              <a:rPr lang="sl-SI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time</a:t>
            </a:r>
            <a:r>
              <a:rPr lang="en-GB" dirty="0">
                <a:solidFill>
                  <a:srgbClr val="40404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AU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38175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jeZBesedilom 2">
            <a:extLst>
              <a:ext uri="{FF2B5EF4-FFF2-40B4-BE49-F238E27FC236}">
                <a16:creationId xmlns:a16="http://schemas.microsoft.com/office/drawing/2014/main" id="{B5EC2361-5BEA-ADD3-1670-547C3D3AFBEA}"/>
              </a:ext>
            </a:extLst>
          </p:cNvPr>
          <p:cNvSpPr txBox="1"/>
          <p:nvPr/>
        </p:nvSpPr>
        <p:spPr>
          <a:xfrm>
            <a:off x="12098670" y="7201743"/>
            <a:ext cx="4505704" cy="105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650230" hangingPunct="1"/>
            <a:r>
              <a:rPr lang="sl-SI" sz="6258" b="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</a:t>
            </a:r>
            <a:r>
              <a:rPr lang="en-AU" sz="6258" b="0" kern="1200" dirty="0" err="1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uestions</a:t>
            </a:r>
            <a:r>
              <a:rPr lang="sl-SI" sz="6258" b="0" kern="120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4" name="Označba mesta vsebine 13" descr="Slika, ki vsebuje besede človeški obraz, malček, dojenček, očala&#10;&#10;Opis je samodejno ustvarjen">
            <a:extLst>
              <a:ext uri="{FF2B5EF4-FFF2-40B4-BE49-F238E27FC236}">
                <a16:creationId xmlns:a16="http://schemas.microsoft.com/office/drawing/2014/main" id="{C5F29FF4-1A58-61CA-2D36-9378922618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5"/>
          <a:stretch/>
        </p:blipFill>
        <p:spPr>
          <a:xfrm>
            <a:off x="1254168" y="1457542"/>
            <a:ext cx="10187694" cy="683851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8334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82550" y="3467100"/>
            <a:ext cx="10364265" cy="1214438"/>
          </a:xfrm>
        </p:spPr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546785" y="5244860"/>
            <a:ext cx="8367623" cy="25189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6E6E6">
                    <a:lumMod val="50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Neue"/>
              </a:rPr>
              <a:t>Raise your hand or put your question in the chat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rgbClr val="E6E6E6">
                  <a:lumMod val="25000"/>
                </a:srgbClr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Helvetica Neue"/>
            </a:endParaRP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6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Neue"/>
              </a:rPr>
              <a:t>Question for speakers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6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Neue"/>
              </a:rPr>
              <a:t>Question for data archive</a:t>
            </a:r>
          </a:p>
          <a:p>
            <a:pPr marL="0" marR="0" lvl="0" indent="0" algn="l" defTabSz="584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E6E6E6">
                    <a:lumMod val="25000"/>
                  </a:srgb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Helvetica Neue"/>
              </a:rPr>
              <a:t>Share your experience</a:t>
            </a:r>
          </a:p>
        </p:txBody>
      </p:sp>
    </p:spTree>
    <p:extLst>
      <p:ext uri="{BB962C8B-B14F-4D97-AF65-F5344CB8AC3E}">
        <p14:creationId xmlns:p14="http://schemas.microsoft.com/office/powerpoint/2010/main" val="3791864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949433" y="2975393"/>
            <a:ext cx="11128076" cy="2571390"/>
          </a:xfrm>
        </p:spPr>
        <p:txBody>
          <a:bodyPr/>
          <a:lstStyle/>
          <a:p>
            <a:pPr algn="ctr"/>
            <a:r>
              <a:rPr lang="en-GB" sz="4000" dirty="0" smtClean="0"/>
              <a:t>This webinar was organized by</a:t>
            </a:r>
            <a:endParaRPr lang="sl-SI" sz="4000" dirty="0" smtClean="0"/>
          </a:p>
          <a:p>
            <a:pPr algn="ctr"/>
            <a:r>
              <a:rPr lang="en-GB" sz="4800" dirty="0"/>
              <a:t>Slovenian Social Science Data Archives</a:t>
            </a:r>
          </a:p>
          <a:p>
            <a:r>
              <a:rPr lang="en-GB" sz="4000" dirty="0" smtClean="0"/>
              <a:t> </a:t>
            </a:r>
          </a:p>
          <a:p>
            <a:endParaRPr lang="en-GB" sz="4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040" y="5338792"/>
            <a:ext cx="2577170" cy="185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4568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National SPs at CESSDA and partners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30" y="2837049"/>
            <a:ext cx="6236529" cy="62909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553" y="2414540"/>
            <a:ext cx="5433033" cy="67135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1329" y="2070847"/>
            <a:ext cx="5873459" cy="766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pPr algn="l"/>
            <a:r>
              <a:rPr lang="sl-SI" dirty="0" err="1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</a:t>
            </a:r>
            <a:r>
              <a:rPr lang="sl-SI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sl-SI" dirty="0" err="1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countries</a:t>
            </a:r>
            <a:endParaRPr lang="en-US" dirty="0" smtClea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448019" y="2563625"/>
            <a:ext cx="5873459" cy="766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rtlCol="0">
            <a:normAutofit/>
          </a:bodyPr>
          <a:lstStyle/>
          <a:p>
            <a:pPr algn="l"/>
            <a:r>
              <a:rPr lang="sl-SI" dirty="0" err="1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Partners</a:t>
            </a:r>
            <a:r>
              <a:rPr lang="sl-SI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dirty="0" smtClean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62476" y="3083437"/>
            <a:ext cx="5177787" cy="579821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908781" y="9317850"/>
            <a:ext cx="866775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0" dirty="0">
                <a:latin typeface="+mn-lt"/>
              </a:rPr>
              <a:t>https://www.cessda.eu/About/Consortium-and-Partners/List-of-Service-Providers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357553" y="5889812"/>
            <a:ext cx="1845153" cy="1815353"/>
          </a:xfrm>
          <a:prstGeom prst="roundRect">
            <a:avLst/>
          </a:prstGeom>
          <a:noFill/>
          <a:ln w="76200" cap="flat">
            <a:solidFill>
              <a:srgbClr val="C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153106" y="4930851"/>
            <a:ext cx="2055823" cy="1913702"/>
          </a:xfrm>
          <a:prstGeom prst="roundRect">
            <a:avLst/>
          </a:prstGeom>
          <a:noFill/>
          <a:ln w="76200" cap="flat">
            <a:solidFill>
              <a:srgbClr val="C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243636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355600">
              <a:lnSpc>
                <a:spcPct val="115000"/>
              </a:lnSpc>
              <a:spcBef>
                <a:spcPts val="500"/>
              </a:spcBef>
              <a:buSzPts val="20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Founded in 1997 → </a:t>
            </a:r>
            <a:r>
              <a:rPr lang="en-US" dirty="0" smtClean="0">
                <a:latin typeface="Tahoma"/>
                <a:ea typeface="Tahoma"/>
                <a:cs typeface="Tahoma"/>
                <a:sym typeface="Tahoma"/>
              </a:rPr>
              <a:t>2</a:t>
            </a:r>
            <a:r>
              <a:rPr lang="sl-SI" dirty="0" smtClean="0">
                <a:latin typeface="Tahoma"/>
                <a:ea typeface="Tahoma"/>
                <a:cs typeface="Tahoma"/>
                <a:sym typeface="Tahoma"/>
              </a:rPr>
              <a:t>6</a:t>
            </a:r>
            <a:r>
              <a:rPr lang="en-US" dirty="0" err="1" smtClean="0">
                <a:latin typeface="Tahoma"/>
                <a:ea typeface="Tahoma"/>
                <a:cs typeface="Tahoma"/>
                <a:sym typeface="Tahoma"/>
              </a:rPr>
              <a:t>th</a:t>
            </a:r>
            <a:r>
              <a:rPr lang="en-US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anniversary </a:t>
            </a:r>
          </a:p>
          <a:p>
            <a:pPr marL="457200" lvl="0" indent="-355600">
              <a:lnSpc>
                <a:spcPct val="115000"/>
              </a:lnSpc>
              <a:spcBef>
                <a:spcPts val="0"/>
              </a:spcBef>
              <a:buSzPts val="20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Slovenian </a:t>
            </a:r>
            <a:r>
              <a:rPr lang="en-US" b="1" dirty="0">
                <a:latin typeface="Tahoma"/>
                <a:ea typeface="Tahoma"/>
                <a:cs typeface="Tahoma"/>
                <a:sym typeface="Tahoma"/>
              </a:rPr>
              <a:t>national research data </a:t>
            </a:r>
            <a:r>
              <a:rPr lang="en-US" b="1" dirty="0" err="1">
                <a:latin typeface="Tahoma"/>
                <a:ea typeface="Tahoma"/>
                <a:cs typeface="Tahoma"/>
                <a:sym typeface="Tahoma"/>
              </a:rPr>
              <a:t>centre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 for social sciences</a:t>
            </a:r>
          </a:p>
          <a:p>
            <a:pPr marL="457200" lvl="0" indent="-355600">
              <a:lnSpc>
                <a:spcPct val="115000"/>
              </a:lnSpc>
              <a:spcBef>
                <a:spcPts val="0"/>
              </a:spcBef>
              <a:buSzPts val="2000"/>
              <a:buFont typeface="Tahoma"/>
              <a:buChar char="●"/>
            </a:pPr>
            <a:r>
              <a:rPr lang="en-US" b="1" dirty="0">
                <a:latin typeface="Tahoma"/>
                <a:ea typeface="Tahoma"/>
                <a:cs typeface="Tahoma"/>
                <a:sym typeface="Tahoma"/>
              </a:rPr>
              <a:t>Member of CESSDA 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ERIC</a:t>
            </a:r>
          </a:p>
          <a:p>
            <a:pPr marL="457200" lvl="0" indent="-355600">
              <a:lnSpc>
                <a:spcPct val="115000"/>
              </a:lnSpc>
              <a:spcBef>
                <a:spcPts val="0"/>
              </a:spcBef>
              <a:buSzPts val="20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Status of a </a:t>
            </a:r>
            <a:r>
              <a:rPr lang="en-US" b="1" dirty="0">
                <a:latin typeface="Tahoma"/>
                <a:ea typeface="Tahoma"/>
                <a:cs typeface="Tahoma"/>
                <a:sym typeface="Tahoma"/>
              </a:rPr>
              <a:t>trust-worthy archive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 (</a:t>
            </a:r>
            <a:r>
              <a:rPr lang="en-US" dirty="0" err="1">
                <a:latin typeface="Tahoma"/>
                <a:ea typeface="Tahoma"/>
                <a:cs typeface="Tahoma"/>
                <a:sym typeface="Tahoma"/>
              </a:rPr>
              <a:t>CoreTrustSeal</a:t>
            </a: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 since 2018)</a:t>
            </a:r>
          </a:p>
          <a:p>
            <a:pPr marL="457200" lvl="0" indent="-355600">
              <a:lnSpc>
                <a:spcPct val="115000"/>
              </a:lnSpc>
              <a:spcBef>
                <a:spcPts val="0"/>
              </a:spcBef>
              <a:buSzPts val="2000"/>
              <a:buFont typeface="Tahoma"/>
              <a:buChar char="●"/>
            </a:pPr>
            <a:r>
              <a:rPr lang="en-US" dirty="0">
                <a:latin typeface="Tahoma"/>
                <a:ea typeface="Tahoma"/>
                <a:cs typeface="Tahoma"/>
                <a:sym typeface="Tahoma"/>
              </a:rPr>
              <a:t>involved in EU and national projects</a:t>
            </a:r>
            <a:endParaRPr lang="en-US" b="1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Slovenian Social Science Data Archives (ADP)</a:t>
            </a:r>
            <a:endParaRPr lang="en-GB" dirty="0"/>
          </a:p>
        </p:txBody>
      </p:sp>
      <p:pic>
        <p:nvPicPr>
          <p:cNvPr id="4" name="Google Shape;141;g221f63675f1_0_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58926" y="5268035"/>
            <a:ext cx="8955820" cy="312533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: Rounded Corners 3">
            <a:extLst>
              <a:ext uri="{FF2B5EF4-FFF2-40B4-BE49-F238E27FC236}">
                <a16:creationId xmlns:a16="http://schemas.microsoft.com/office/drawing/2014/main" id="{C4B5C41F-4737-8944-57E2-FDBBAC09A980}"/>
              </a:ext>
            </a:extLst>
          </p:cNvPr>
          <p:cNvSpPr/>
          <p:nvPr/>
        </p:nvSpPr>
        <p:spPr>
          <a:xfrm>
            <a:off x="13740977" y="2392572"/>
            <a:ext cx="2097121" cy="8164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90 + depositors</a:t>
            </a:r>
            <a:endParaRPr lang="sl-SI" sz="16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4">
            <a:extLst>
              <a:ext uri="{FF2B5EF4-FFF2-40B4-BE49-F238E27FC236}">
                <a16:creationId xmlns:a16="http://schemas.microsoft.com/office/drawing/2014/main" id="{83CD25C4-D636-128C-612F-D7BD4BF21111}"/>
              </a:ext>
            </a:extLst>
          </p:cNvPr>
          <p:cNvSpPr/>
          <p:nvPr/>
        </p:nvSpPr>
        <p:spPr>
          <a:xfrm>
            <a:off x="13615112" y="4868556"/>
            <a:ext cx="2222986" cy="82487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500 + </a:t>
            </a:r>
            <a:endParaRPr lang="sl-SI" sz="1600" dirty="0" smtClean="0">
              <a:solidFill>
                <a:schemeClr val="tx1"/>
              </a:solidFill>
            </a:endParaRPr>
          </a:p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reg.</a:t>
            </a:r>
            <a:r>
              <a:rPr lang="sl-SI" sz="1600" dirty="0" smtClean="0">
                <a:solidFill>
                  <a:schemeClr val="tx1"/>
                </a:solidFill>
              </a:rPr>
              <a:t> </a:t>
            </a:r>
            <a:r>
              <a:rPr lang="en-GB" sz="1600" dirty="0" smtClean="0">
                <a:solidFill>
                  <a:schemeClr val="tx1"/>
                </a:solidFill>
              </a:rPr>
              <a:t>users/year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4B5C41F-4737-8944-57E2-FDBBAC09A980}"/>
              </a:ext>
            </a:extLst>
          </p:cNvPr>
          <p:cNvSpPr/>
          <p:nvPr/>
        </p:nvSpPr>
        <p:spPr>
          <a:xfrm>
            <a:off x="13740977" y="3598733"/>
            <a:ext cx="2097121" cy="81799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sz="1600" dirty="0" smtClean="0">
                <a:solidFill>
                  <a:schemeClr val="tx1"/>
                </a:solidFill>
              </a:rPr>
              <a:t>770 +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sl-SI" sz="1600" dirty="0" smtClean="0">
                <a:solidFill>
                  <a:schemeClr val="tx1"/>
                </a:solidFill>
              </a:rPr>
              <a:t>data</a:t>
            </a:r>
            <a:endParaRPr lang="sl-SI" sz="16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292" y="6610021"/>
            <a:ext cx="11906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712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archive workflow</a:t>
            </a:r>
            <a:endParaRPr lang="en-GB" dirty="0"/>
          </a:p>
        </p:txBody>
      </p:sp>
      <p:pic>
        <p:nvPicPr>
          <p:cNvPr id="4" name="Picture 3" descr="A diagram of data archive&#10;&#10;Description automatically generated">
            <a:extLst>
              <a:ext uri="{FF2B5EF4-FFF2-40B4-BE49-F238E27FC236}">
                <a16:creationId xmlns:a16="http://schemas.microsoft.com/office/drawing/2014/main" id="{8D24E347-DD88-1C22-BF5B-97CB3B563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135" y="2165417"/>
            <a:ext cx="9760364" cy="70217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B93138-A53C-39F7-5BAE-6B5B8DACE625}"/>
              </a:ext>
            </a:extLst>
          </p:cNvPr>
          <p:cNvSpPr txBox="1"/>
          <p:nvPr/>
        </p:nvSpPr>
        <p:spPr>
          <a:xfrm>
            <a:off x="12733488" y="8279327"/>
            <a:ext cx="31908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Source: dag.cessda.eu (in publication)</a:t>
            </a:r>
            <a:endParaRPr lang="sl-SI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69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theme/theme1.xml><?xml version="1.0" encoding="utf-8"?>
<a:theme xmlns:a="http://schemas.openxmlformats.org/drawingml/2006/main" name="White">
  <a:themeElements>
    <a:clrScheme name="CESSDA">
      <a:dk1>
        <a:srgbClr val="4E4D56"/>
      </a:dk1>
      <a:lt1>
        <a:srgbClr val="A4C9E8"/>
      </a:lt1>
      <a:dk2>
        <a:srgbClr val="454545"/>
      </a:dk2>
      <a:lt2>
        <a:srgbClr val="E6E6E6"/>
      </a:lt2>
      <a:accent1>
        <a:srgbClr val="75B7E8"/>
      </a:accent1>
      <a:accent2>
        <a:srgbClr val="4E4D56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A8FDB"/>
      </a:hlink>
      <a:folHlink>
        <a:srgbClr val="92919C"/>
      </a:folHlink>
    </a:clrScheme>
    <a:fontScheme name="CESSDA">
      <a:majorFont>
        <a:latin typeface="Tahoma"/>
        <a:ea typeface="Helvetica"/>
        <a:cs typeface="Helvetica"/>
      </a:majorFont>
      <a:minorFont>
        <a:latin typeface="Tahoma"/>
        <a:ea typeface="Open Sans"/>
        <a:cs typeface="Open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:ma14="http://schemas.microsoft.com/office/mac/drawingml/2011/main" xmlns:a14="http://schemas.microsoft.com/office/drawing/2010/main" xmlns:m="http://schemas.openxmlformats.org/officeDocument/2006/math" xmlns="" xmlns:p="http://schemas.openxmlformats.org/presentationml/2006/main" xmlns:r="http://schemas.openxmlformats.org/officeDocument/2006/relationships" val="1"/>
          </a:ext>
        </a:extLst>
      </a:spPr>
      <a:bodyPr wrap="square" lIns="50800" tIns="50800" rIns="50800" bIns="50800" rtlCol="0">
        <a:normAutofit/>
      </a:bodyPr>
      <a:lstStyle>
        <a:defPPr algn="l">
          <a:defRPr b="0" dirty="0" smtClean="0">
            <a:solidFill>
              <a:schemeClr val="bg2">
                <a:lumMod val="2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ESSDA_Presentation_Template_16_to_9_26.11.2019_13.00.potx" id="{7406F75E-BD62-4707-AFDD-5B97858B7757}" vid="{8A02090C-057A-41F9-B26E-2882980B4657}"/>
    </a:ext>
  </a:extLst>
</a:theme>
</file>

<file path=ppt/theme/theme2.xml><?xml version="1.0" encoding="utf-8"?>
<a:theme xmlns:a="http://schemas.openxmlformats.org/drawingml/2006/main" name="_TilburgUniversity Light Blue">
  <a:themeElements>
    <a:clrScheme name="Universiteit van Tilburg">
      <a:dk1>
        <a:sysClr val="windowText" lastClr="000000"/>
      </a:dk1>
      <a:lt1>
        <a:sysClr val="window" lastClr="FFFFFF"/>
      </a:lt1>
      <a:dk2>
        <a:srgbClr val="003366"/>
      </a:dk2>
      <a:lt2>
        <a:srgbClr val="EEECE1"/>
      </a:lt2>
      <a:accent1>
        <a:srgbClr val="CC9933"/>
      </a:accent1>
      <a:accent2>
        <a:srgbClr val="339900"/>
      </a:accent2>
      <a:accent3>
        <a:srgbClr val="C3BCB2"/>
      </a:accent3>
      <a:accent4>
        <a:srgbClr val="008EC6"/>
      </a:accent4>
      <a:accent5>
        <a:srgbClr val="D9BC74"/>
      </a:accent5>
      <a:accent6>
        <a:srgbClr val="66CC33"/>
      </a:accent6>
      <a:hlink>
        <a:srgbClr val="003366"/>
      </a:hlink>
      <a:folHlink>
        <a:srgbClr val="CC9933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3F196BC3-C0A5-495D-A4BB-1DFBC6870C70}" vid="{44F0AE8C-0DF6-4186-BA9D-01BBB7D9DAD3}"/>
    </a:ext>
  </a:extLst>
</a:theme>
</file>

<file path=ppt/theme/theme3.xml><?xml version="1.0" encoding="utf-8"?>
<a:theme xmlns:a="http://schemas.openxmlformats.org/drawingml/2006/main" name="Milo">
  <a:themeElements>
    <a:clrScheme name="Oranžno-rumen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Milo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ilo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Open Sans"/>
        <a:ea typeface="Open Sans"/>
        <a:cs typeface="Open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White</Template>
  <TotalTime>709</TotalTime>
  <Words>3211</Words>
  <Application>Microsoft Office PowerPoint</Application>
  <PresentationFormat>Custom</PresentationFormat>
  <Paragraphs>411</Paragraphs>
  <Slides>63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63</vt:i4>
      </vt:variant>
    </vt:vector>
  </HeadingPairs>
  <TitlesOfParts>
    <vt:vector size="80" baseType="lpstr">
      <vt:lpstr>Arial</vt:lpstr>
      <vt:lpstr>Calibri</vt:lpstr>
      <vt:lpstr>Courier New</vt:lpstr>
      <vt:lpstr>Garamond</vt:lpstr>
      <vt:lpstr>Helvetica</vt:lpstr>
      <vt:lpstr>Helvetica Neue</vt:lpstr>
      <vt:lpstr>Helvetica Neue Medium</vt:lpstr>
      <vt:lpstr>Open Sans</vt:lpstr>
      <vt:lpstr>Open Sans Light</vt:lpstr>
      <vt:lpstr>ScalaSans</vt:lpstr>
      <vt:lpstr>Tahoma</vt:lpstr>
      <vt:lpstr>Times New Roman</vt:lpstr>
      <vt:lpstr>Wingdings</vt:lpstr>
      <vt:lpstr>ヒラギノ角ゴ Pro W3</vt:lpstr>
      <vt:lpstr>White</vt:lpstr>
      <vt:lpstr>_TilburgUniversity Light Blue</vt:lpstr>
      <vt:lpstr>Milo</vt:lpstr>
      <vt:lpstr>PowerPoint Presentation</vt:lpstr>
      <vt:lpstr>Today’s Speakers and Facilitators</vt:lpstr>
      <vt:lpstr>PowerPoint Presentation</vt:lpstr>
      <vt:lpstr>CESSDA Mission</vt:lpstr>
      <vt:lpstr>CESSDA Digital Tools</vt:lpstr>
      <vt:lpstr>CESSDA training</vt:lpstr>
      <vt:lpstr>National SPs at CESSDA and partners</vt:lpstr>
      <vt:lpstr>Slovenian Social Science Data Archives (ADP)</vt:lpstr>
      <vt:lpstr>Data archive workflow</vt:lpstr>
      <vt:lpstr>Typical questions asked by data archives</vt:lpstr>
      <vt:lpstr>Research Data</vt:lpstr>
      <vt:lpstr>Research data and methods in SSH</vt:lpstr>
      <vt:lpstr>Research Data</vt:lpstr>
      <vt:lpstr>Personal data </vt:lpstr>
      <vt:lpstr>Personal data – legal framework in EU</vt:lpstr>
      <vt:lpstr>Research Data Lifecycle</vt:lpstr>
      <vt:lpstr>Research Data Management</vt:lpstr>
      <vt:lpstr>CESSDA DMEG</vt:lpstr>
      <vt:lpstr>Data publication</vt:lpstr>
      <vt:lpstr>Data publishers</vt:lpstr>
      <vt:lpstr>Data publication &amp; Data publishers</vt:lpstr>
      <vt:lpstr>PowerPoint Presentation</vt:lpstr>
      <vt:lpstr>PowerPoint Presentation</vt:lpstr>
      <vt:lpstr>CESSDA Data Catalogue (CDC)</vt:lpstr>
      <vt:lpstr>Finding interesting studies</vt:lpstr>
      <vt:lpstr>Downloading data</vt:lpstr>
      <vt:lpstr>Preview of upcoming COORDINATE Portal</vt:lpstr>
      <vt:lpstr>PowerPoint Presentation</vt:lpstr>
      <vt:lpstr>Atlas of European Values</vt:lpstr>
      <vt:lpstr>Why an ‘Atlas of European Values’?</vt:lpstr>
      <vt:lpstr>Atlas of European Values</vt:lpstr>
      <vt:lpstr>The EVALUE Project</vt:lpstr>
      <vt:lpstr>Website: www.atlasofeuropeanvalues.eu</vt:lpstr>
      <vt:lpstr>Next steps</vt:lpstr>
      <vt:lpstr>Thanks for your attention!</vt:lpstr>
      <vt:lpstr>Make Your Own Maps</vt:lpstr>
      <vt:lpstr>University education is more important for boys than girls</vt:lpstr>
      <vt:lpstr>Compare Maps – Young versus Older Europeans</vt:lpstr>
      <vt:lpstr>Respondent Groups in EVALUE</vt:lpstr>
      <vt:lpstr>Compare Countries</vt:lpstr>
      <vt:lpstr>Create Your Own Classroom</vt:lpstr>
      <vt:lpstr>Students Answer Survey Questions</vt:lpstr>
      <vt:lpstr>Students’ Results Are Known</vt:lpstr>
      <vt:lpstr>Compare Different Classrooms</vt:lpstr>
      <vt:lpstr>And More Comparisons</vt:lpstr>
      <vt:lpstr>Access Materials</vt:lpstr>
      <vt:lpstr>Searching for Teaching Material</vt:lpstr>
      <vt:lpstr>Other Materials</vt:lpstr>
      <vt:lpstr>Data collection &amp; CHALLENGES IN RESEARCH  WITH CHILDREN </vt:lpstr>
      <vt:lpstr>INTRODUCTION &amp; AIMS</vt:lpstr>
      <vt:lpstr>MiCREATE project</vt:lpstr>
      <vt:lpstr>MiCREATE consortium: 15 academic institutions &amp; NGOs;  12 EU countries and Turkey; more than 70 researchers </vt:lpstr>
      <vt:lpstr>RESEARCH </vt:lpstr>
      <vt:lpstr>CHALLENGES</vt:lpstr>
      <vt:lpstr>1. PREPARATION PHASE</vt:lpstr>
      <vt:lpstr>1. PREPARATION PHASE  Research Data Management Plane</vt:lpstr>
      <vt:lpstr>2. IMPLEMENTATION PHASE</vt:lpstr>
      <vt:lpstr>3. METHODOLOGICAL ISSUES</vt:lpstr>
      <vt:lpstr>4. CRITICAL REFLECTION – what we learned?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Eleanor Smith</dc:creator>
  <cp:lastModifiedBy>Vipavc Brvar, Irena</cp:lastModifiedBy>
  <cp:revision>56</cp:revision>
  <dcterms:created xsi:type="dcterms:W3CDTF">2019-12-04T12:40:52Z</dcterms:created>
  <dcterms:modified xsi:type="dcterms:W3CDTF">2024-01-09T12:52:31Z</dcterms:modified>
</cp:coreProperties>
</file>